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sldIdLst>
    <p:sldId id="256" r:id="rId3"/>
    <p:sldId id="257" r:id="rId4"/>
    <p:sldId id="276" r:id="rId5"/>
    <p:sldId id="271" r:id="rId6"/>
    <p:sldId id="269" r:id="rId7"/>
    <p:sldId id="266" r:id="rId8"/>
    <p:sldId id="267" r:id="rId9"/>
    <p:sldId id="282" r:id="rId10"/>
    <p:sldId id="274" r:id="rId11"/>
    <p:sldId id="265" r:id="rId12"/>
    <p:sldId id="275" r:id="rId13"/>
    <p:sldId id="283" r:id="rId14"/>
    <p:sldId id="285" r:id="rId15"/>
    <p:sldId id="286" r:id="rId16"/>
    <p:sldId id="287" r:id="rId17"/>
    <p:sldId id="288" r:id="rId18"/>
    <p:sldId id="281" r:id="rId19"/>
    <p:sldId id="284" r:id="rId20"/>
    <p:sldId id="277" r:id="rId21"/>
    <p:sldId id="263" r:id="rId22"/>
    <p:sldId id="273" r:id="rId23"/>
    <p:sldId id="278" r:id="rId24"/>
    <p:sldId id="264" r:id="rId25"/>
    <p:sldId id="279" r:id="rId26"/>
    <p:sldId id="272" r:id="rId2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96B5"/>
    <a:srgbClr val="C2666D"/>
    <a:srgbClr val="7A989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11" autoAdjust="0"/>
    <p:restoredTop sz="94660"/>
  </p:normalViewPr>
  <p:slideViewPr>
    <p:cSldViewPr>
      <p:cViewPr>
        <p:scale>
          <a:sx n="100" d="100"/>
          <a:sy n="100" d="100"/>
        </p:scale>
        <p:origin x="-1860" y="-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jpeg>
</file>

<file path=ppt/media/image13.png>
</file>

<file path=ppt/media/image14.jpeg>
</file>

<file path=ppt/media/image15.gif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5E5AEF8D-D062-4532-B508-2D470E67124B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A9085951-8A82-464A-90FB-15E7402984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2FCC684-3D27-4981-8C8A-2C7A0DB97B9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1CB2FB1-73B3-4792-9F89-04E690953F9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CA66D24-DBFA-4132-B3D6-E60B87FEDE9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0919CF3-296B-4442-AE47-ED605AB7DB3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5E5AEF8D-D062-4532-B508-2D470E67124B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A9085951-8A82-464A-90FB-15E7402984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835ADE4-C3FD-471C-A6D7-EFF58EE34C7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BEB4A743-A32A-40F6-9388-8ED587FD960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54B17242-5227-4837-8BD7-2629854675A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4955487C-777E-4A42-917C-5E1263E888A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04F88F2B-F512-414A-9AF8-2013CF8B66EC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2E2D745-C6EA-461C-817A-76E20CEB283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129BC9B-D090-4FB7-A116-999DBA271A2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D2D961C-9B20-48F2-AEEB-AB65B1EC7F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C4AE5E7-E864-4D19-87D3-13F8CE762336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8BD726C0-2557-4E31-9F31-FF53738D81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F7DAE90-670A-4487-9DE3-F456575C34C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ED76B32-438F-48B5-B9FC-25752A5F4D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pPr>
              <a:defRPr/>
            </a:pPr>
            <a:fld id="{59280C54-649C-4A9A-BC86-2A16572B090E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4D9D994-19A4-40FF-915F-F75E18165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835ADE4-C3FD-471C-A6D7-EFF58EE34C7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BEB4A743-A32A-40F6-9388-8ED587FD960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7B726B21-99B1-453E-8888-F6E59E279DF2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FE0248F7-0A21-404D-8691-42CF4D4D39C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2FCC684-3D27-4981-8C8A-2C7A0DB97B9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1CB2FB1-73B3-4792-9F89-04E690953F9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CA66D24-DBFA-4132-B3D6-E60B87FEDE9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0919CF3-296B-4442-AE47-ED605AB7DB3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54B17242-5227-4837-8BD7-2629854675A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4955487C-777E-4A42-917C-5E1263E888A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04F88F2B-F512-414A-9AF8-2013CF8B66EC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2E2D745-C6EA-461C-817A-76E20CEB283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129BC9B-D090-4FB7-A116-999DBA271A2A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D2D961C-9B20-48F2-AEEB-AB65B1EC7F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C4AE5E7-E864-4D19-87D3-13F8CE762336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8BD726C0-2557-4E31-9F31-FF53738D81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F7DAE90-670A-4487-9DE3-F456575C34C3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ED76B32-438F-48B5-B9FC-25752A5F4D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pPr>
              <a:defRPr/>
            </a:pPr>
            <a:fld id="{59280C54-649C-4A9A-BC86-2A16572B090E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4D9D994-19A4-40FF-915F-F75E18165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7B726B21-99B1-453E-8888-F6E59E279DF2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FE0248F7-0A21-404D-8691-42CF4D4D39C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2E21EB50-2681-4308-AC84-AD99876AAC68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0B0D9461-D1D3-4540-8B58-54917C66BB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2E21EB50-2681-4308-AC84-AD99876AAC68}" type="datetimeFigureOut">
              <a:rPr lang="en-US" smtClean="0"/>
              <a:pPr>
                <a:defRPr/>
              </a:pPr>
              <a:t>11/8/2013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0B0D9461-D1D3-4540-8B58-54917C66BB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Rachel\Desktop\CHAPR%20COMMERCIAL.mpg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chapr.com/build-your-ow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chapr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47700">
            <a:off x="1738726" y="1710474"/>
            <a:ext cx="6536443" cy="38298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9698845">
            <a:off x="893054" y="2035623"/>
            <a:ext cx="36869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Times New Roman" pitchFamily="18" charset="0"/>
                <a:cs typeface="Times New Roman" pitchFamily="18" charset="0"/>
              </a:rPr>
              <a:t>WHAT IS</a:t>
            </a:r>
            <a:endParaRPr lang="en-US" sz="6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9698845">
            <a:off x="4641225" y="1867686"/>
            <a:ext cx="6250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Times New Roman" pitchFamily="18" charset="0"/>
                <a:cs typeface="Times New Roman" pitchFamily="18" charset="0"/>
              </a:rPr>
              <a:t>?</a:t>
            </a:r>
            <a:endParaRPr lang="en-US" sz="6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Programmable</a:t>
            </a:r>
          </a:p>
        </p:txBody>
      </p:sp>
      <p:pic>
        <p:nvPicPr>
          <p:cNvPr id="20482" name="Picture 3"/>
          <p:cNvPicPr>
            <a:picLocks noChangeAspect="1" noChangeArrowheads="1"/>
          </p:cNvPicPr>
          <p:nvPr/>
        </p:nvPicPr>
        <p:blipFill>
          <a:blip r:embed="rId2" cstate="print"/>
          <a:srcRect t="3938" r="38721" b="14685"/>
          <a:stretch>
            <a:fillRect/>
          </a:stretch>
        </p:blipFill>
        <p:spPr bwMode="auto">
          <a:xfrm>
            <a:off x="3992563" y="2971800"/>
            <a:ext cx="4999037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3" name="Picture 2" descr="http://www.weebly.com/uploads/1/9/2/2/19221761/420692394.jpg?107"/>
          <p:cNvPicPr>
            <a:picLocks noChangeAspect="1" noChangeArrowheads="1"/>
          </p:cNvPicPr>
          <p:nvPr/>
        </p:nvPicPr>
        <p:blipFill>
          <a:blip r:embed="rId3" cstate="print"/>
          <a:srcRect l="9091" t="9091" r="9091" b="18182"/>
          <a:stretch>
            <a:fillRect/>
          </a:stretch>
        </p:blipFill>
        <p:spPr bwMode="auto">
          <a:xfrm>
            <a:off x="7145338" y="4876800"/>
            <a:ext cx="1800225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Box 5"/>
          <p:cNvSpPr txBox="1">
            <a:spLocks noChangeArrowheads="1"/>
          </p:cNvSpPr>
          <p:nvPr/>
        </p:nvSpPr>
        <p:spPr bwMode="auto">
          <a:xfrm>
            <a:off x="457200" y="1676400"/>
            <a:ext cx="33528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Calibri" pitchFamily="34" charset="0"/>
              </a:rPr>
              <a:t>The programmer and code on our website can be used to reprogram the ChapR</a:t>
            </a:r>
          </a:p>
        </p:txBody>
      </p:sp>
      <p:pic>
        <p:nvPicPr>
          <p:cNvPr id="20485" name="Picture 2" descr="Pictur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3733800"/>
            <a:ext cx="3286125" cy="219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With</a:t>
            </a:r>
          </a:p>
          <a:p>
            <a:r>
              <a:rPr lang="en-US" dirty="0" smtClean="0"/>
              <a:t>Ben  </a:t>
            </a:r>
            <a:r>
              <a:rPr lang="en-US" dirty="0" err="1" smtClean="0"/>
              <a:t>Gorr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NXT Remot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54692" y="1481138"/>
            <a:ext cx="6034616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History of Hardware – starting with the NXT Remote!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1 Case (in context)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54692" y="1481138"/>
            <a:ext cx="6034616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first </a:t>
            </a:r>
            <a:r>
              <a:rPr lang="en-US" dirty="0" err="1" smtClean="0"/>
              <a:t>ChapR</a:t>
            </a:r>
            <a:r>
              <a:rPr lang="en-US" dirty="0" smtClean="0"/>
              <a:t> made of shield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2 Cas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54692" y="1481138"/>
            <a:ext cx="6034616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v0.2 – condensed design!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3 Case &amp; Battery (1)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54692" y="1481138"/>
            <a:ext cx="6034616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v0.3 – Updated case and Board! 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3 Board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lum bright="10000" contrast="10000"/>
          </a:blip>
          <a:srcRect l="15907" r="24746"/>
          <a:stretch>
            <a:fillRect/>
          </a:stretch>
        </p:blipFill>
        <p:spPr>
          <a:xfrm>
            <a:off x="2514600" y="1481138"/>
            <a:ext cx="358140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v1.0 – Release version!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0" y="2667000"/>
            <a:ext cx="2286000" cy="381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marR="0" lvl="0" indent="-256032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Arial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Arduino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Pro-Mini</a:t>
            </a:r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7162800" y="2057400"/>
            <a:ext cx="12954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>
                <a:latin typeface="Calibri" pitchFamily="34" charset="0"/>
              </a:rPr>
              <a:t>RN-42</a:t>
            </a: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7010400" y="3733800"/>
            <a:ext cx="9906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>
                <a:latin typeface="Calibri" pitchFamily="34" charset="0"/>
              </a:rPr>
              <a:t>VDIP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86000" y="2895600"/>
            <a:ext cx="1828800" cy="9144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581400" y="2286000"/>
            <a:ext cx="3657600" cy="6096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4572000" y="3429000"/>
            <a:ext cx="2362200" cy="4572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76768" y="1828801"/>
            <a:ext cx="5715000" cy="3276600"/>
          </a:xfrm>
          <a:prstGeom prst="rect">
            <a:avLst/>
          </a:prstGeom>
          <a:solidFill>
            <a:srgbClr val="CFDBDB"/>
          </a:solidFill>
          <a:ln>
            <a:solidFill>
              <a:srgbClr val="3D96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 rot="5400000">
            <a:off x="2010068" y="1828801"/>
            <a:ext cx="304800" cy="609600"/>
          </a:xfrm>
          <a:prstGeom prst="up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Up Arrow 10"/>
          <p:cNvSpPr/>
          <p:nvPr/>
        </p:nvSpPr>
        <p:spPr>
          <a:xfrm rot="5400000">
            <a:off x="2010068" y="2209801"/>
            <a:ext cx="304800" cy="609600"/>
          </a:xfrm>
          <a:prstGeom prst="up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819568" y="2009776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Port 1</a:t>
            </a:r>
            <a:endParaRPr 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1819568" y="2371726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Port 2</a:t>
            </a:r>
            <a:endParaRPr lang="en-US" sz="1050" dirty="0"/>
          </a:p>
        </p:txBody>
      </p:sp>
      <p:sp>
        <p:nvSpPr>
          <p:cNvPr id="14" name="Rectangle 13"/>
          <p:cNvSpPr/>
          <p:nvPr/>
        </p:nvSpPr>
        <p:spPr>
          <a:xfrm>
            <a:off x="2505368" y="1981200"/>
            <a:ext cx="1295400" cy="8382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USB Interface (VDIP)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248400" y="2057401"/>
            <a:ext cx="1590968" cy="8382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Bluetooth Transmitter (RN-42)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953168" y="3733800"/>
            <a:ext cx="2209800" cy="9144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Microprocessor (</a:t>
            </a:r>
            <a:r>
              <a:rPr lang="en-US" dirty="0" err="1" smtClean="0"/>
              <a:t>Arduino</a:t>
            </a:r>
            <a:r>
              <a:rPr lang="en-US" dirty="0" smtClean="0"/>
              <a:t> Pro-Mini)</a:t>
            </a:r>
            <a:endParaRPr lang="en-US" dirty="0"/>
          </a:p>
        </p:txBody>
      </p:sp>
      <p:sp>
        <p:nvSpPr>
          <p:cNvPr id="19" name="Up Arrow 18"/>
          <p:cNvSpPr/>
          <p:nvPr/>
        </p:nvSpPr>
        <p:spPr>
          <a:xfrm rot="12618514">
            <a:off x="5792929" y="2745000"/>
            <a:ext cx="371970" cy="1050145"/>
          </a:xfrm>
          <a:prstGeom prst="up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 rot="1923699">
            <a:off x="6132349" y="2855711"/>
            <a:ext cx="382728" cy="855898"/>
          </a:xfrm>
          <a:prstGeom prst="up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3"/>
          <p:cNvGrpSpPr/>
          <p:nvPr/>
        </p:nvGrpSpPr>
        <p:grpSpPr>
          <a:xfrm rot="2406452">
            <a:off x="7501084" y="963863"/>
            <a:ext cx="1524000" cy="1162050"/>
            <a:chOff x="923925" y="3886200"/>
            <a:chExt cx="1524000" cy="1162050"/>
          </a:xfrm>
        </p:grpSpPr>
        <p:sp>
          <p:nvSpPr>
            <p:cNvPr id="5" name="Moon 4"/>
            <p:cNvSpPr/>
            <p:nvPr/>
          </p:nvSpPr>
          <p:spPr>
            <a:xfrm rot="16200000" flipH="1">
              <a:off x="1451716" y="3923018"/>
              <a:ext cx="381000" cy="1143000"/>
            </a:xfrm>
            <a:prstGeom prst="moon">
              <a:avLst>
                <a:gd name="adj" fmla="val 26250"/>
              </a:avLst>
            </a:prstGeom>
            <a:solidFill>
              <a:srgbClr val="3D96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Moon 5"/>
            <p:cNvSpPr/>
            <p:nvPr/>
          </p:nvSpPr>
          <p:spPr>
            <a:xfrm rot="16200000" flipH="1">
              <a:off x="1419225" y="3390900"/>
              <a:ext cx="533400" cy="1524000"/>
            </a:xfrm>
            <a:prstGeom prst="moon">
              <a:avLst>
                <a:gd name="adj" fmla="val 24106"/>
              </a:avLst>
            </a:prstGeom>
            <a:solidFill>
              <a:srgbClr val="3D96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Moon 6"/>
            <p:cNvSpPr/>
            <p:nvPr/>
          </p:nvSpPr>
          <p:spPr>
            <a:xfrm rot="16200000" flipH="1">
              <a:off x="1533525" y="4305300"/>
              <a:ext cx="304800" cy="838200"/>
            </a:xfrm>
            <a:prstGeom prst="moon">
              <a:avLst>
                <a:gd name="adj" fmla="val 25000"/>
              </a:avLst>
            </a:prstGeom>
            <a:solidFill>
              <a:srgbClr val="3D96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Moon 7"/>
            <p:cNvSpPr/>
            <p:nvPr/>
          </p:nvSpPr>
          <p:spPr>
            <a:xfrm rot="16200000" flipH="1">
              <a:off x="1600200" y="4733925"/>
              <a:ext cx="171450" cy="457200"/>
            </a:xfrm>
            <a:prstGeom prst="moon">
              <a:avLst>
                <a:gd name="adj" fmla="val 31250"/>
              </a:avLst>
            </a:prstGeom>
            <a:solidFill>
              <a:srgbClr val="3D96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Up Arrow 20"/>
          <p:cNvSpPr/>
          <p:nvPr/>
        </p:nvSpPr>
        <p:spPr>
          <a:xfrm rot="8584234">
            <a:off x="3771263" y="2840803"/>
            <a:ext cx="420999" cy="953009"/>
          </a:xfrm>
          <a:prstGeom prst="up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3139906">
            <a:off x="3468262" y="3190748"/>
            <a:ext cx="1066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Joystick Data</a:t>
            </a:r>
            <a:endParaRPr lang="en-US" sz="1100" dirty="0"/>
          </a:p>
        </p:txBody>
      </p:sp>
      <p:sp>
        <p:nvSpPr>
          <p:cNvPr id="29" name="TextBox 28"/>
          <p:cNvSpPr txBox="1"/>
          <p:nvPr/>
        </p:nvSpPr>
        <p:spPr>
          <a:xfrm rot="18114693">
            <a:off x="5830542" y="3163120"/>
            <a:ext cx="10099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BT Packets</a:t>
            </a:r>
            <a:endParaRPr lang="en-US" sz="1100" dirty="0"/>
          </a:p>
        </p:txBody>
      </p:sp>
      <p:sp>
        <p:nvSpPr>
          <p:cNvPr id="30" name="TextBox 29"/>
          <p:cNvSpPr txBox="1"/>
          <p:nvPr/>
        </p:nvSpPr>
        <p:spPr>
          <a:xfrm rot="18055374">
            <a:off x="5495799" y="3047916"/>
            <a:ext cx="1044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Connected? </a:t>
            </a:r>
            <a:endParaRPr lang="en-US" sz="1100" dirty="0"/>
          </a:p>
        </p:txBody>
      </p:sp>
      <p:sp>
        <p:nvSpPr>
          <p:cNvPr id="1026" name="AutoShape 2" descr="data:image/jpeg;base64,/9j/4AAQSkZJRgABAQAAAQABAAD/2wCEAAkGBhQSEBUTExIUFBQVFBUUFRgUGBQXFRQVFBcVFBUWFRQYHCYfFxkjGRQUHy8gJCcpLCwsFh4xNTAqNSYrLCkBCQoKDgwOFA8PGCkcHBwsKSwqKSkpKSkpKSkpKSwpKSksKTUsLCkpKSwpKSwpKSwpLCwpLCwpLCksKSkpKSk1LP/AABEIANMA7wMBIgACEQEDEQH/xAAcAAEAAgMBAQEAAAAAAAAAAAAABAUDBgcCCAH/xABBEAABAwEFBAcDCgUFAQEAAAABAAIDEQQFEiExBkFRYQcTInGBkaEyscEUI0JSYnKCotHwJJKy4fEVQ1PC0nMX/8QAGgEBAQEBAQEBAAAAAAAAAAAAAAIBAwQGBf/EACIRAQEAAgICAwADAQAAAAAAAAABAhEhMQMSBBNBImHRBf/aAAwDAQACEQMRAD8A7iiIgIiICIiAiLDarWyNpe9wa0ak/vM8kGZfjngZkgd60q9OkAVIi7I+s72j3N3ePotfn2nxGrnuce6vvKr1Zt043hGP9xn8wWSO0td7LmnuIK5OL9B+k4eA/Ve22+ubXAnlkfIp6m3WUXLYdspojk8kDc/Meui2G6ekiF5DZh1Z+sM2eO9vqs1TbcUXiKZrmhzSHNOYIIII5EL2saIiICIiAiIgIiICIiAiIgIiICIiAiIgIipdp9p47HFid2nuyjZvceJ4NG8oM9/bQR2SPE81cfYYPaeeXAcSuT35tLLaX4pHUA9lo9lo5c+ah3nekk8hkldicfIDcGjcBwWvXveWBuWZOnAcyukmk7WbrWSaAVKxyzOALiQABU5tyHdWq1CK/pGnWrTqDXPx3e7ksl43z1jQ1oLRq6u88O5Z7GmyR3qDo8H0r5qbDbFotjaXuwjeKf3KtYp3WeZsbnFzHgYSdWu0p3V962UbfI/EOe79FXGdZ4H1CgXi7DID9ceo/stYv7h2xmsjqsOJn0mO9l3/AJPMeq7Ds/f0VsgbNEatORB1Y4atdzH6L52kkyK27oLvRwtcsBPZfEX04OY5oB8nu9FOUbK7aiIoUIiICKHY71jlJDHB1N40NN45KYgIiICIiAiIgIiICIiAiLzJIGguJAABJJyAAzJJQV+0F+x2SB0sm7Jrd73HRo/eQBK4heN9yWu0GWU1J0A0aNzWjgFl202tNutTi0nqY6tiHLe8ji6nlQKlsr6P7wumM42i3lZSaLXIG9dPMCaFpDW9wrXLvWzM4LW76sj7NMZm+w+pqNzqZg+VfNMumxVXtYerfhyrqcOmelRuKghisgI3AvLyTmToTpXMk115eKnXbd8AaX2iShPssaaYRxJ3lTw1WXXeBgdiDWPqKEPBPkQQQe4r3eV49fMwCPBmABXFmSN9OKx3jbIWkiIudXe4aeOpU7ZG7HOl62QZMGVdxOQ+KQbXEygVRfknzsLRrUnw0VvNMGgk5ALXYCZZ3SkGjB2QPID4q0rFsY1JAFaV3V4VWz7BvisltE7qhrmOYSBWmLDnThluWhTWp8RoWl8ZzBHtCutWnXP/ACpuy9rc+dwBd1QaTmKCugoK5a+iy88D6Vsd4RytxRva8fZINO8bvFSFw6G0uY4OY5zSN7SQfMLZLs6Qp46CSkrefZd/MPiCp9VbdNXOOk/bNzXC77KSZ5QOtc3Mxxu0aKfTfXwB+0FMvfpQYyyyPihkdOG0YwgFuI5VJB9lup0rRV/Rbsc4Vt9pq+aUl7S7Ul2sh9w8+Cmjbdjdnvklna12cjgC/lwaO73+CvkRGiIiAiIgIiICIiAiIgLnPS/tX1MIssZ7corJTUR7m/iI8geK328rwZBC+WQ0ZG0uPhuHM6eK+bb3vZ9rtUk8mrnYu4aNaOQAA8Ek2y8McLKDnv716JzBXjEvYK79OazhmqB6c1Jle18bo3jE1wp3HcfBU7XLI21kc1jdtetOzTmmgDh93Np89FPsmwxcAZLRgruAxHx4KyNqJdwpl471mE54rnauIjNjoYgTjLz9YbvA5+SsA9kcdRQMArl7yd68G0UGqj3TebQ98TqUcasr9b6QB55GnJbKaRJZnzmgqGfvMqZZixgLRq3XmTurpVZp4w0EsyG8ADLiQPgqe2WSQO6yN2EnUjNj+bhuVVK7idHJUakDMaOAPw9FikcSS1nYYDQ4Mi478xoBp5quuiJ4kdNJhAwFowggHfXnofNX1lo12Ic91ddf3zQSbn2TdMx0gwtaDTE4vLiaVo3DVxOYWCSzSxmntCpFHa5c9R+IK7slpY4YRijzDuy44agUqW7lltUDQS5zq604nfTPPzWNUsb6itCN1DqCMiD4q3ufa+azENZKCP8Ajeat8BWo8KKktpOFwAcC7EcQBIbvz8Mlq8l7yMbgmiLmjJrgMQy4HclHfbr6QYZMpWuid4uZ5gVHkrV+01npUPxfdBr6rhexdtf1b3ykiOtIw7Nx44d9B5Zq4m2hdoxoA4uzPloPVZ6m2/3ltm45RDAOJzd4bgtbtF7TONTK+v3nfqtUlvSR2sh8DT0Cx/Kz9Y+ZVSM23Gz7VWiPSZx5O7Q/NVW9h6TaGk0eX1o//J/Vc5Frdx+K8yS1TUNu7XVfsNpFYpGu4jRw72nMKevnaG2OY4OY4tcDUFpIIPIjRdE2S6TMTmw2sgVybLoK7hINB94ZceKm46bK6KiIoUIixWq0NjY57jRrGlzjwDRUnyCDmXTPtJRrLGw5upJLTh9Bp8au8GrlscdArC9re612qSd/03kgcBo1vgAAo0jF0wn655ViXoOXkrySuiWQyKRZcgXeAUHEpkPsBZWxjx0LiO1R1HAatOunDNem21n1qKjvEuincQSMRxg8a6jwKwf6w6hDhU0yIIFO+oNfRcK6Lq13m0DIqhtNrxHLQaHfXilhwSTNE73MiJ7RaMTgOQ/fcdFlnusdeY4niRoPtjTDxP71RrZLFay4MJ1c0E9+9ZLuk9tn1HkDuOYCjRkNodGtHo0L8uJxIe8/TeT4LqhbhZAsGNZY6k0GZKDOx9FmDq71+/IKDtSMB4VJI8hRR5pMB1BHFv6LNxqfCVit7I6ZtBd+9aLEy1dkuHayqKb/ACUJ7ycyanU961jM1j5HUaC91CaAVNGipyG4AFU/+qsc7DjAOlDUe9ZY7rltE3zb25NoGOeWYq1rmNd2XJYdoNlHsBLw1lAMRLTUOzrR+QpSi9GHhuU3tm0pqtrhsj3ydkNwhpDnOaHgAgioacq8OCpbC6sbampoATxIyJ9FsNwbUmy4mOJEcg1ArQ9y/O+Z9k8d+vv+no+P6+/8ka13OGk9XKXvAqW4TSo1AdpXlkoiu7429EkYDGND+LW4acy52Z7gB3qis1cIrrRef/nzzSZfZvX5vt1+VcLr17Y52bx/lRutU5yqpjhcQv03hdb6KdrTK02SV1XRtxRE6mMUBaeOGopyPJdEXBOjqUtvCBw3yFneHMc0+9d7XLLt0nQtJ6Wr36mwGMHtTuEfPCO0/wBwH4luy5B0sW7rLdHENIYsR+/Ia+4MUtabZrPRv713/vksU7FYsjoFEtDV3jjVc9q84VJMSYAMytEdsNVMYygHcq6027cF6sE+IOB70Eu1WFsjaOFRqOIPEHcqKa4XA9lwI+0M/MK4NpLVgdbqcVFxVMlbHcTj7TgB9kfqrOzQtibQHmefeVHlvE8PNV88znanw3JMW+zNb7bjOBuhOZ4/2VtYpgGgDQKsu2xYgXeA+Kl9WQtYubOMS82e1ZkjuHcvTDgaBwFXe8qssdtDmBzcwdRvaVGSos32knesEsxpqsPytvFRZ7e3caqFJd22gguG6tR8aeinYwRktRtl69pmDLqzWvFx18KZLYrLL2uR/wArpjeE1jtUVaECpB5/DNRn2lxrnmQASauNBp7RNNddVbYF7uqOR0cvWtLIZMIc7qS9zGjEWua8jsg0NXDlWmSrLz3x49ouka7oSGcM8u5S32YOFD/hYTcEtmkxBxfEZXxOBqcOEkBx4Zj4K1+TbuOS54eSZzcbLtQ2GSJzZaB5cB8yezhLgcy+v0aeOizXfeDy/q5WgE+y5uleBG400VhYbRZI24HxODm1aSHkVLdSQchWtdc1BfaGY/mhrIHGpxEgZ5uoNNABXIarzY+TyXOT/X0Xk+J8bHwXLerrcu5d8cSau0qXVVVtboeJd6UCsJXrA5ofKxg0aAPHU/DyK9tr51sOw9l/jbI3eZC8/ha53wXdFyHo5s/WXpi3QxPPi6jB/UV15cq6C4TtFN1t4Wl5z+ec0d0fzY9Gruy4FaW/xE1deul/rctx7Tl08uCjPjUh7lFmnouqGGWgFVTW22VWW322uSqZ5k6O3iWZerDayJAd2h8VHYwuK7P0U9GmENtlqZurDG4cdJHg+g8eC5XK1cxc1kdVRpQtq6RNkH2C0EsB6iQkxncN5YeY91DxWoG08Qrmc/U3FjcFjc1enzBYH2jgFtyh61Y2GYtbkrGOcHUZqhsZe5wa0FxJoABUk8AArJ7XxOwyMcxw1DgWkd4KyZSmqt5xiBH1mkeYotQaXREgEtc3I/veFtzXblEvG7WyDOocNHD3Ebwsym2ytddeziM8z4DLup8VkuiJk0hbNN1LcJo6lQXfRB4DmktxSA5YXDjmPRfsVxvPtENHLMqNVW0ay2Ivkwg1aDmRphB18dy2eB1HFxyAUay2VsYoO88TzKjWu1dY7q2ezvPFXjE1sUcoIqFdXZt5arKMAwyRbg5tSBwqCP7rUoAW6FSm2wjUJn45n2lOtV+TzgxgBkZfirha0gVxUy1z7zzU/wCUt4qk/wBQbwPkscl7NG4+SY+OY9QnCztmB5qWAnjmD6aqE5zIxXIe9V0l5SOya3xWMWUk1ea8lTdszrYXmoyG5TbsNKuO4KA4gDgpXWNbZy41Jd2Y25jve7lwHidKGMrqKxdX6HbB8zNaDrJIGN+6wVPq78q6IqbY66vk1hgiPtCMF3339t3q4+SuVChcP2ss3U2+0N3GQvHdJR//AG9F3BaV0h7FutQE0AHXMGEt06xuoAOmIVNK617lWN1WWbcmntKqrZa1mvKF8TiyRrmOGrXgtI8CqmZ5JoBUrp7SOeqxTzrBDZ3PcAASSaADPuAC2/ZzottlrId1ZijP05atFPst9p3gKc12TZDo4s1go4DrZv8AkeBl9xv0e/M81yuW3STTVOjrol6sttFsb2hRzITuO50o4/Z8+C6uiLGot5XXFaIzFMwPY7UO94OoPMZrl9/dBYJLrLOAD9CYHLukaPePFdaRB8/P6ErfWlITz6zL1FVaXZ0BzEgz2iNjd4jDnu9Q0D1XbUQa5svsDZLAKxR1kpQyPo5/Oh0aO4BWV87PWe1swzwtkG4kdpv3XjNvgVYog+c9qbAILXLE2oDJHNbXXCPZqd+VFVNttNf34Lf+mC6ertLZgOzM3P77KNP5cPqubSLtjzHK8VINsHH0UeW8uA+CwOKwuCrRt5mnc/LjuCk2Sz4e/estlsdG4t59AszYqLWMjCszSsIC9hyxrJQcF+UHALziX4XLGvZcsb60roOJ393FfhmDRidnwHE8+SrrTbHPOZUXJUj9kfiPIeqvdkrD8svGzw6sDw5w+xH23ejaeK1qWSgXTegS6sc89pIyYwRt+881NPBn5lyvKnbERFoIiII9ru+OUUkjZIOD2tcPIhYbJcVniNY7PDGeLI2NPmApyICIiAiIgIiICIiAiIg1rpA2bNssTmMHzrPnI+bhq2vMVHfRfOc8jmOLXNoQSCCKEEZEEbivrFabtn0Y2e3kyA9TP9doqH//AEZv7xQ962Wzplm3zz8oC/HSjit0vXoat8ZOCNkzeMb2/wBL6FVH/wCaXgTT5HL5NA86q/ep9X7YTWIDxXiRqnC457LSK0RmN+EGhLT2SSAatJG4+SjTtXSXaEaq/MSOC8FaPeJYZ56BfpKq7ZPV1OCnLiKj3LaC4r8GSxxBJn5Lg6ME0lSvo3obunqbqjcR2pnOlPcThb+VoPivnOx2cyytY3Nz3NaO9xAHqV9d3bYhDDHE32Y2NYO5gDfgsElERaCIiAiIgIiICIiAiIgIiICIiAiIgIiIOT9Kzf45nOzt/rkWhzsW/dK4/jIjxg9z3/qtHkau2PTne1e9qxlqmPYsLmK0oVoyBVO9uavZ2V8AT8PiqSXVc814v0HJRp5Fke9RHOqVyW3foeub5ResRIq2Gszvwez+csX0uuT9AFxYLNNanDOV4jZ92PNxHIudT8C6wgIiICIiAiIgIiICIiAiIgIiICIiAiIgIiIOY9L0NJbO/i2RvkWn/stALl1LpfseKyRyD/blFfuvBHvDVyVsq7YdOeXb25Ynhey5eXlWxEm9h5+633k/Ba/M7NXltkpEebz6Nb+q12V2a45drjxK9ebPEXuDQKkkAAbycgF4cVvvQzs58pvJj3CsdnHXO4YgaRj+ah/CVCnfdlrlFkscNnH+3GA7m85vPi4uKtURAREQEREBERAREQEREBERAREQEREBERAREQVe1F1fKbHNDvew4fvt7TPzAL5zx0NDl3r6gXDOlTZo2W1mZo+ZnJcKaNk1e3lU9od54LphedJyjVhKvD5lE61eHyrq5sF4T9mn2ifMD9FTvcplvfmoBXHLt0nQAvpToe2X+SXe17xSW0UldXUMp820/hOLveVyron6PzbrQJZW/wANC4F9dJHDMRjjuJ5d4X0eAoU/UREBERAREQEREBERAREQEREBERAREQEREBERAUC+7litcDoZm4mOHcWkaOadzgd6nog+cdsdg7TYHkuaZIK9mZo7NNwkA9h3flwK1UvX1uRVUdt2FsMpq+xwk8WtDSe8spVdJnU+r5atUZdSmZ0W9bDdDlotTmyWlrrPBr2hSWQcGMPsj7RHcCu5XZspZLOaw2aJjh9INGL+c5+qtlFu62TSLdl2R2eJsMLAyNgo1o3fqTqScypSIsaIiICIiAiIgIiICIiAiIgIiICIiAiIgIiICIiAiIgIiICIiAiIgIiICIi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data:image/jpeg;base64,/9j/4AAQSkZJRgABAQAAAQABAAD/2wCEAAkGBhQSEBUTExIUFBQVFBUUFRgUGBQXFRQVFBcVFBUWFRQYHCYfFxkjGRQUHy8gJCcpLCwsFh4xNTAqNSYrLCkBCQoKDgwOFA8PGCkcHBwsKSwqKSkpKSkpKSkpKSwpKSksKTUsLCkpKSwpKSwpKSwpLCwpLCwpLCksKSkpKSk1LP/AABEIANMA7wMBIgACEQEDEQH/xAAcAAEAAgMBAQEAAAAAAAAAAAAABAUDBgcCCAH/xABBEAABAwEFBAcDCgUFAQEAAAABAAIDEQQFEiExBkFRYQcTInGBkaEyscEUI0JSYnKCotHwJJKy4fEVQ1PC0nMX/8QAGgEBAQEBAQEBAAAAAAAAAAAAAAIBAwQGBf/EACIRAQEAAgICAwADAQAAAAAAAAABAhEhMQMSBBNBImHRBf/aAAwDAQACEQMRAD8A7iiIgIiICIiAiLDarWyNpe9wa0ak/vM8kGZfjngZkgd60q9OkAVIi7I+s72j3N3ePotfn2nxGrnuce6vvKr1Zt043hGP9xn8wWSO0td7LmnuIK5OL9B+k4eA/Ve22+ubXAnlkfIp6m3WUXLYdspojk8kDc/Meui2G6ekiF5DZh1Z+sM2eO9vqs1TbcUXiKZrmhzSHNOYIIII5EL2saIiICIiAiIgIiICIiAiIgIiICIiAiIgIipdp9p47HFid2nuyjZvceJ4NG8oM9/bQR2SPE81cfYYPaeeXAcSuT35tLLaX4pHUA9lo9lo5c+ah3nekk8hkldicfIDcGjcBwWvXveWBuWZOnAcyukmk7WbrWSaAVKxyzOALiQABU5tyHdWq1CK/pGnWrTqDXPx3e7ksl43z1jQ1oLRq6u88O5Z7GmyR3qDo8H0r5qbDbFotjaXuwjeKf3KtYp3WeZsbnFzHgYSdWu0p3V962UbfI/EOe79FXGdZ4H1CgXi7DID9ceo/stYv7h2xmsjqsOJn0mO9l3/AJPMeq7Ds/f0VsgbNEatORB1Y4atdzH6L52kkyK27oLvRwtcsBPZfEX04OY5oB8nu9FOUbK7aiIoUIiICKHY71jlJDHB1N40NN45KYgIiICIiAiIgIiICIiAiLzJIGguJAABJJyAAzJJQV+0F+x2SB0sm7Jrd73HRo/eQBK4heN9yWu0GWU1J0A0aNzWjgFl202tNutTi0nqY6tiHLe8ji6nlQKlsr6P7wumM42i3lZSaLXIG9dPMCaFpDW9wrXLvWzM4LW76sj7NMZm+w+pqNzqZg+VfNMumxVXtYerfhyrqcOmelRuKghisgI3AvLyTmToTpXMk115eKnXbd8AaX2iShPssaaYRxJ3lTw1WXXeBgdiDWPqKEPBPkQQQe4r3eV49fMwCPBmABXFmSN9OKx3jbIWkiIudXe4aeOpU7ZG7HOl62QZMGVdxOQ+KQbXEygVRfknzsLRrUnw0VvNMGgk5ALXYCZZ3SkGjB2QPID4q0rFsY1JAFaV3V4VWz7BvisltE7qhrmOYSBWmLDnThluWhTWp8RoWl8ZzBHtCutWnXP/ACpuy9rc+dwBd1QaTmKCugoK5a+iy88D6Vsd4RytxRva8fZINO8bvFSFw6G0uY4OY5zSN7SQfMLZLs6Qp46CSkrefZd/MPiCp9VbdNXOOk/bNzXC77KSZ5QOtc3Mxxu0aKfTfXwB+0FMvfpQYyyyPihkdOG0YwgFuI5VJB9lup0rRV/Rbsc4Vt9pq+aUl7S7Ul2sh9w8+Cmjbdjdnvklna12cjgC/lwaO73+CvkRGiIiAiIgIiICIiAiIgLnPS/tX1MIssZ7corJTUR7m/iI8geK328rwZBC+WQ0ZG0uPhuHM6eK+bb3vZ9rtUk8mrnYu4aNaOQAA8Ek2y8McLKDnv716JzBXjEvYK79OazhmqB6c1Jle18bo3jE1wp3HcfBU7XLI21kc1jdtetOzTmmgDh93Np89FPsmwxcAZLRgruAxHx4KyNqJdwpl471mE54rnauIjNjoYgTjLz9YbvA5+SsA9kcdRQMArl7yd68G0UGqj3TebQ98TqUcasr9b6QB55GnJbKaRJZnzmgqGfvMqZZixgLRq3XmTurpVZp4w0EsyG8ADLiQPgqe2WSQO6yN2EnUjNj+bhuVVK7idHJUakDMaOAPw9FikcSS1nYYDQ4Mi478xoBp5quuiJ4kdNJhAwFowggHfXnofNX1lo12Ic91ddf3zQSbn2TdMx0gwtaDTE4vLiaVo3DVxOYWCSzSxmntCpFHa5c9R+IK7slpY4YRijzDuy44agUqW7lltUDQS5zq604nfTPPzWNUsb6itCN1DqCMiD4q3ufa+azENZKCP8Ajeat8BWo8KKktpOFwAcC7EcQBIbvz8Mlq8l7yMbgmiLmjJrgMQy4HclHfbr6QYZMpWuid4uZ5gVHkrV+01npUPxfdBr6rhexdtf1b3ykiOtIw7Nx44d9B5Zq4m2hdoxoA4uzPloPVZ6m2/3ltm45RDAOJzd4bgtbtF7TONTK+v3nfqtUlvSR2sh8DT0Cx/Kz9Y+ZVSM23Gz7VWiPSZx5O7Q/NVW9h6TaGk0eX1o//J/Vc5Frdx+K8yS1TUNu7XVfsNpFYpGu4jRw72nMKevnaG2OY4OY4tcDUFpIIPIjRdE2S6TMTmw2sgVybLoK7hINB94ZceKm46bK6KiIoUIixWq0NjY57jRrGlzjwDRUnyCDmXTPtJRrLGw5upJLTh9Bp8au8GrlscdArC9re612qSd/03kgcBo1vgAAo0jF0wn655ViXoOXkrySuiWQyKRZcgXeAUHEpkPsBZWxjx0LiO1R1HAatOunDNem21n1qKjvEuincQSMRxg8a6jwKwf6w6hDhU0yIIFO+oNfRcK6Lq13m0DIqhtNrxHLQaHfXilhwSTNE73MiJ7RaMTgOQ/fcdFlnusdeY4niRoPtjTDxP71RrZLFay4MJ1c0E9+9ZLuk9tn1HkDuOYCjRkNodGtHo0L8uJxIe8/TeT4LqhbhZAsGNZY6k0GZKDOx9FmDq71+/IKDtSMB4VJI8hRR5pMB1BHFv6LNxqfCVit7I6ZtBd+9aLEy1dkuHayqKb/ACUJ7ycyanU961jM1j5HUaC91CaAVNGipyG4AFU/+qsc7DjAOlDUe9ZY7rltE3zb25NoGOeWYq1rmNd2XJYdoNlHsBLw1lAMRLTUOzrR+QpSi9GHhuU3tm0pqtrhsj3ydkNwhpDnOaHgAgioacq8OCpbC6sbampoATxIyJ9FsNwbUmy4mOJEcg1ArQ9y/O+Z9k8d+vv+no+P6+/8ka13OGk9XKXvAqW4TSo1AdpXlkoiu7429EkYDGND+LW4acy52Z7gB3qis1cIrrRef/nzzSZfZvX5vt1+VcLr17Y52bx/lRutU5yqpjhcQv03hdb6KdrTK02SV1XRtxRE6mMUBaeOGopyPJdEXBOjqUtvCBw3yFneHMc0+9d7XLLt0nQtJ6Wr36mwGMHtTuEfPCO0/wBwH4luy5B0sW7rLdHENIYsR+/Ia+4MUtabZrPRv713/vksU7FYsjoFEtDV3jjVc9q84VJMSYAMytEdsNVMYygHcq6027cF6sE+IOB70Eu1WFsjaOFRqOIPEHcqKa4XA9lwI+0M/MK4NpLVgdbqcVFxVMlbHcTj7TgB9kfqrOzQtibQHmefeVHlvE8PNV88znanw3JMW+zNb7bjOBuhOZ4/2VtYpgGgDQKsu2xYgXeA+Kl9WQtYubOMS82e1ZkjuHcvTDgaBwFXe8qssdtDmBzcwdRvaVGSos32knesEsxpqsPytvFRZ7e3caqFJd22gguG6tR8aeinYwRktRtl69pmDLqzWvFx18KZLYrLL2uR/wArpjeE1jtUVaECpB5/DNRn2lxrnmQASauNBp7RNNddVbYF7uqOR0cvWtLIZMIc7qS9zGjEWua8jsg0NXDlWmSrLz3x49ouka7oSGcM8u5S32YOFD/hYTcEtmkxBxfEZXxOBqcOEkBx4Zj4K1+TbuOS54eSZzcbLtQ2GSJzZaB5cB8yezhLgcy+v0aeOizXfeDy/q5WgE+y5uleBG400VhYbRZI24HxODm1aSHkVLdSQchWtdc1BfaGY/mhrIHGpxEgZ5uoNNABXIarzY+TyXOT/X0Xk+J8bHwXLerrcu5d8cSau0qXVVVtboeJd6UCsJXrA5ofKxg0aAPHU/DyK9tr51sOw9l/jbI3eZC8/ha53wXdFyHo5s/WXpi3QxPPi6jB/UV15cq6C4TtFN1t4Wl5z+ec0d0fzY9Gruy4FaW/xE1deul/rctx7Tl08uCjPjUh7lFmnouqGGWgFVTW22VWW322uSqZ5k6O3iWZerDayJAd2h8VHYwuK7P0U9GmENtlqZurDG4cdJHg+g8eC5XK1cxc1kdVRpQtq6RNkH2C0EsB6iQkxncN5YeY91DxWoG08Qrmc/U3FjcFjc1enzBYH2jgFtyh61Y2GYtbkrGOcHUZqhsZe5wa0FxJoABUk8AArJ7XxOwyMcxw1DgWkd4KyZSmqt5xiBH1mkeYotQaXREgEtc3I/veFtzXblEvG7WyDOocNHD3Ebwsym2ytddeziM8z4DLup8VkuiJk0hbNN1LcJo6lQXfRB4DmktxSA5YXDjmPRfsVxvPtENHLMqNVW0ay2Ivkwg1aDmRphB18dy2eB1HFxyAUay2VsYoO88TzKjWu1dY7q2ezvPFXjE1sUcoIqFdXZt5arKMAwyRbg5tSBwqCP7rUoAW6FSm2wjUJn45n2lOtV+TzgxgBkZfirha0gVxUy1z7zzU/wCUt4qk/wBQbwPkscl7NG4+SY+OY9QnCztmB5qWAnjmD6aqE5zIxXIe9V0l5SOya3xWMWUk1ea8lTdszrYXmoyG5TbsNKuO4KA4gDgpXWNbZy41Jd2Y25jve7lwHidKGMrqKxdX6HbB8zNaDrJIGN+6wVPq78q6IqbY66vk1hgiPtCMF3339t3q4+SuVChcP2ss3U2+0N3GQvHdJR//AG9F3BaV0h7FutQE0AHXMGEt06xuoAOmIVNK617lWN1WWbcmntKqrZa1mvKF8TiyRrmOGrXgtI8CqmZ5JoBUrp7SOeqxTzrBDZ3PcAASSaADPuAC2/ZzottlrId1ZijP05atFPst9p3gKc12TZDo4s1go4DrZv8AkeBl9xv0e/M81yuW3STTVOjrol6sttFsb2hRzITuO50o4/Z8+C6uiLGot5XXFaIzFMwPY7UO94OoPMZrl9/dBYJLrLOAD9CYHLukaPePFdaRB8/P6ErfWlITz6zL1FVaXZ0BzEgz2iNjd4jDnu9Q0D1XbUQa5svsDZLAKxR1kpQyPo5/Oh0aO4BWV87PWe1swzwtkG4kdpv3XjNvgVYog+c9qbAILXLE2oDJHNbXXCPZqd+VFVNttNf34Lf+mC6ertLZgOzM3P77KNP5cPqubSLtjzHK8VINsHH0UeW8uA+CwOKwuCrRt5mnc/LjuCk2Sz4e/estlsdG4t59AszYqLWMjCszSsIC9hyxrJQcF+UHALziX4XLGvZcsb60roOJ393FfhmDRidnwHE8+SrrTbHPOZUXJUj9kfiPIeqvdkrD8svGzw6sDw5w+xH23ejaeK1qWSgXTegS6sc89pIyYwRt+881NPBn5lyvKnbERFoIiII9ru+OUUkjZIOD2tcPIhYbJcVniNY7PDGeLI2NPmApyICIiAiIgIiICIiAiIg1rpA2bNssTmMHzrPnI+bhq2vMVHfRfOc8jmOLXNoQSCCKEEZEEbivrFabtn0Y2e3kyA9TP9doqH//AEZv7xQ962Wzplm3zz8oC/HSjit0vXoat8ZOCNkzeMb2/wBL6FVH/wCaXgTT5HL5NA86q/ep9X7YTWIDxXiRqnC457LSK0RmN+EGhLT2SSAatJG4+SjTtXSXaEaq/MSOC8FaPeJYZ56BfpKq7ZPV1OCnLiKj3LaC4r8GSxxBJn5Lg6ME0lSvo3obunqbqjcR2pnOlPcThb+VoPivnOx2cyytY3Nz3NaO9xAHqV9d3bYhDDHE32Y2NYO5gDfgsElERaCIiAiIgIiICIiAiIgIiICIiAiIgIiIOT9Kzf45nOzt/rkWhzsW/dK4/jIjxg9z3/qtHkau2PTne1e9qxlqmPYsLmK0oVoyBVO9uavZ2V8AT8PiqSXVc814v0HJRp5Fke9RHOqVyW3foeub5ResRIq2Gszvwez+csX0uuT9AFxYLNNanDOV4jZ92PNxHIudT8C6wgIiICIiAiIgIiICIiAiIgIiICIiAiIgIiIOY9L0NJbO/i2RvkWn/stALl1LpfseKyRyD/blFfuvBHvDVyVsq7YdOeXb25Ynhey5eXlWxEm9h5+633k/Ba/M7NXltkpEebz6Nb+q12V2a45drjxK9ebPEXuDQKkkAAbycgF4cVvvQzs58pvJj3CsdnHXO4YgaRj+ah/CVCnfdlrlFkscNnH+3GA7m85vPi4uKtURAREQEREBERAREQEREBERAREQEREBERAREQVe1F1fKbHNDvew4fvt7TPzAL5zx0NDl3r6gXDOlTZo2W1mZo+ZnJcKaNk1e3lU9od54LphedJyjVhKvD5lE61eHyrq5sF4T9mn2ifMD9FTvcplvfmoBXHLt0nQAvpToe2X+SXe17xSW0UldXUMp820/hOLveVyron6PzbrQJZW/wANC4F9dJHDMRjjuJ5d4X0eAoU/UREBERAREQEREBERAREQEREBERAREQEREBERAUC+7litcDoZm4mOHcWkaOadzgd6nog+cdsdg7TYHkuaZIK9mZo7NNwkA9h3flwK1UvX1uRVUdt2FsMpq+xwk8WtDSe8spVdJnU+r5atUZdSmZ0W9bDdDlotTmyWlrrPBr2hSWQcGMPsj7RHcCu5XZspZLOaw2aJjh9INGL+c5+qtlFu62TSLdl2R2eJsMLAyNgo1o3fqTqScypSIsaIiICIiAiIgIiICIiAiIgIiICIiAiIgIiICIiAiIgIiICIiAiIgIiICIi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ata:image/jpeg;base64,/9j/4AAQSkZJRgABAQAAAQABAAD/2wCEAAkGBhQSEBUTExIUFBQVFBUUFRgUGBQXFRQVFBcVFBUWFRQYHCYfFxkjGRQUHy8gJCcpLCwsFh4xNTAqNSYrLCkBCQoKDgwOFA8PGCkcHBwsKSwqKSkpKSkpKSkpKSwpKSksKTUsLCkpKSwpKSwpKSwpLCwpLCwpLCksKSkpKSk1LP/AABEIANMA7wMBIgACEQEDEQH/xAAcAAEAAgMBAQEAAAAAAAAAAAAABAUDBgcCCAH/xABBEAABAwEFBAcDCgUFAQEAAAABAAIDEQQFEiExBkFRYQcTInGBkaEyscEUI0JSYnKCotHwJJKy4fEVQ1PC0nMX/8QAGgEBAQEBAQEBAAAAAAAAAAAAAAIBAwQGBf/EACIRAQEAAgICAwADAQAAAAAAAAABAhEhMQMSBBNBImHRBf/aAAwDAQACEQMRAD8A7iiIgIiICIiAiLDarWyNpe9wa0ak/vM8kGZfjngZkgd60q9OkAVIi7I+s72j3N3ePotfn2nxGrnuce6vvKr1Zt043hGP9xn8wWSO0td7LmnuIK5OL9B+k4eA/Ve22+ubXAnlkfIp6m3WUXLYdspojk8kDc/Meui2G6ekiF5DZh1Z+sM2eO9vqs1TbcUXiKZrmhzSHNOYIIII5EL2saIiICIiAiIgIiICIiAiIgIiICIiAiIgIipdp9p47HFid2nuyjZvceJ4NG8oM9/bQR2SPE81cfYYPaeeXAcSuT35tLLaX4pHUA9lo9lo5c+ah3nekk8hkldicfIDcGjcBwWvXveWBuWZOnAcyukmk7WbrWSaAVKxyzOALiQABU5tyHdWq1CK/pGnWrTqDXPx3e7ksl43z1jQ1oLRq6u88O5Z7GmyR3qDo8H0r5qbDbFotjaXuwjeKf3KtYp3WeZsbnFzHgYSdWu0p3V962UbfI/EOe79FXGdZ4H1CgXi7DID9ceo/stYv7h2xmsjqsOJn0mO9l3/AJPMeq7Ds/f0VsgbNEatORB1Y4atdzH6L52kkyK27oLvRwtcsBPZfEX04OY5oB8nu9FOUbK7aiIoUIiICKHY71jlJDHB1N40NN45KYgIiICIiAiIgIiICIiAiLzJIGguJAABJJyAAzJJQV+0F+x2SB0sm7Jrd73HRo/eQBK4heN9yWu0GWU1J0A0aNzWjgFl202tNutTi0nqY6tiHLe8ji6nlQKlsr6P7wumM42i3lZSaLXIG9dPMCaFpDW9wrXLvWzM4LW76sj7NMZm+w+pqNzqZg+VfNMumxVXtYerfhyrqcOmelRuKghisgI3AvLyTmToTpXMk115eKnXbd8AaX2iShPssaaYRxJ3lTw1WXXeBgdiDWPqKEPBPkQQQe4r3eV49fMwCPBmABXFmSN9OKx3jbIWkiIudXe4aeOpU7ZG7HOl62QZMGVdxOQ+KQbXEygVRfknzsLRrUnw0VvNMGgk5ALXYCZZ3SkGjB2QPID4q0rFsY1JAFaV3V4VWz7BvisltE7qhrmOYSBWmLDnThluWhTWp8RoWl8ZzBHtCutWnXP/ACpuy9rc+dwBd1QaTmKCugoK5a+iy88D6Vsd4RytxRva8fZINO8bvFSFw6G0uY4OY5zSN7SQfMLZLs6Qp46CSkrefZd/MPiCp9VbdNXOOk/bNzXC77KSZ5QOtc3Mxxu0aKfTfXwB+0FMvfpQYyyyPihkdOG0YwgFuI5VJB9lup0rRV/Rbsc4Vt9pq+aUl7S7Ul2sh9w8+Cmjbdjdnvklna12cjgC/lwaO73+CvkRGiIiAiIgIiICIiAiIgLnPS/tX1MIssZ7corJTUR7m/iI8geK328rwZBC+WQ0ZG0uPhuHM6eK+bb3vZ9rtUk8mrnYu4aNaOQAA8Ek2y8McLKDnv716JzBXjEvYK79OazhmqB6c1Jle18bo3jE1wp3HcfBU7XLI21kc1jdtetOzTmmgDh93Np89FPsmwxcAZLRgruAxHx4KyNqJdwpl471mE54rnauIjNjoYgTjLz9YbvA5+SsA9kcdRQMArl7yd68G0UGqj3TebQ98TqUcasr9b6QB55GnJbKaRJZnzmgqGfvMqZZixgLRq3XmTurpVZp4w0EsyG8ADLiQPgqe2WSQO6yN2EnUjNj+bhuVVK7idHJUakDMaOAPw9FikcSS1nYYDQ4Mi478xoBp5quuiJ4kdNJhAwFowggHfXnofNX1lo12Ic91ddf3zQSbn2TdMx0gwtaDTE4vLiaVo3DVxOYWCSzSxmntCpFHa5c9R+IK7slpY4YRijzDuy44agUqW7lltUDQS5zq604nfTPPzWNUsb6itCN1DqCMiD4q3ufa+azENZKCP8Ajeat8BWo8KKktpOFwAcC7EcQBIbvz8Mlq8l7yMbgmiLmjJrgMQy4HclHfbr6QYZMpWuid4uZ5gVHkrV+01npUPxfdBr6rhexdtf1b3ykiOtIw7Nx44d9B5Zq4m2hdoxoA4uzPloPVZ6m2/3ltm45RDAOJzd4bgtbtF7TONTK+v3nfqtUlvSR2sh8DT0Cx/Kz9Y+ZVSM23Gz7VWiPSZx5O7Q/NVW9h6TaGk0eX1o//J/Vc5Frdx+K8yS1TUNu7XVfsNpFYpGu4jRw72nMKevnaG2OY4OY4tcDUFpIIPIjRdE2S6TMTmw2sgVybLoK7hINB94ZceKm46bK6KiIoUIixWq0NjY57jRrGlzjwDRUnyCDmXTPtJRrLGw5upJLTh9Bp8au8GrlscdArC9re612qSd/03kgcBo1vgAAo0jF0wn655ViXoOXkrySuiWQyKRZcgXeAUHEpkPsBZWxjx0LiO1R1HAatOunDNem21n1qKjvEuincQSMRxg8a6jwKwf6w6hDhU0yIIFO+oNfRcK6Lq13m0DIqhtNrxHLQaHfXilhwSTNE73MiJ7RaMTgOQ/fcdFlnusdeY4niRoPtjTDxP71RrZLFay4MJ1c0E9+9ZLuk9tn1HkDuOYCjRkNodGtHo0L8uJxIe8/TeT4LqhbhZAsGNZY6k0GZKDOx9FmDq71+/IKDtSMB4VJI8hRR5pMB1BHFv6LNxqfCVit7I6ZtBd+9aLEy1dkuHayqKb/ACUJ7ycyanU961jM1j5HUaC91CaAVNGipyG4AFU/+qsc7DjAOlDUe9ZY7rltE3zb25NoGOeWYq1rmNd2XJYdoNlHsBLw1lAMRLTUOzrR+QpSi9GHhuU3tm0pqtrhsj3ydkNwhpDnOaHgAgioacq8OCpbC6sbampoATxIyJ9FsNwbUmy4mOJEcg1ArQ9y/O+Z9k8d+vv+no+P6+/8ka13OGk9XKXvAqW4TSo1AdpXlkoiu7429EkYDGND+LW4acy52Z7gB3qis1cIrrRef/nzzSZfZvX5vt1+VcLr17Y52bx/lRutU5yqpjhcQv03hdb6KdrTK02SV1XRtxRE6mMUBaeOGopyPJdEXBOjqUtvCBw3yFneHMc0+9d7XLLt0nQtJ6Wr36mwGMHtTuEfPCO0/wBwH4luy5B0sW7rLdHENIYsR+/Ia+4MUtabZrPRv713/vksU7FYsjoFEtDV3jjVc9q84VJMSYAMytEdsNVMYygHcq6027cF6sE+IOB70Eu1WFsjaOFRqOIPEHcqKa4XA9lwI+0M/MK4NpLVgdbqcVFxVMlbHcTj7TgB9kfqrOzQtibQHmefeVHlvE8PNV88znanw3JMW+zNb7bjOBuhOZ4/2VtYpgGgDQKsu2xYgXeA+Kl9WQtYubOMS82e1ZkjuHcvTDgaBwFXe8qssdtDmBzcwdRvaVGSos32knesEsxpqsPytvFRZ7e3caqFJd22gguG6tR8aeinYwRktRtl69pmDLqzWvFx18KZLYrLL2uR/wArpjeE1jtUVaECpB5/DNRn2lxrnmQASauNBp7RNNddVbYF7uqOR0cvWtLIZMIc7qS9zGjEWua8jsg0NXDlWmSrLz3x49ouka7oSGcM8u5S32YOFD/hYTcEtmkxBxfEZXxOBqcOEkBx4Zj4K1+TbuOS54eSZzcbLtQ2GSJzZaB5cB8yezhLgcy+v0aeOizXfeDy/q5WgE+y5uleBG400VhYbRZI24HxODm1aSHkVLdSQchWtdc1BfaGY/mhrIHGpxEgZ5uoNNABXIarzY+TyXOT/X0Xk+J8bHwXLerrcu5d8cSau0qXVVVtboeJd6UCsJXrA5ofKxg0aAPHU/DyK9tr51sOw9l/jbI3eZC8/ha53wXdFyHo5s/WXpi3QxPPi6jB/UV15cq6C4TtFN1t4Wl5z+ec0d0fzY9Gruy4FaW/xE1deul/rctx7Tl08uCjPjUh7lFmnouqGGWgFVTW22VWW322uSqZ5k6O3iWZerDayJAd2h8VHYwuK7P0U9GmENtlqZurDG4cdJHg+g8eC5XK1cxc1kdVRpQtq6RNkH2C0EsB6iQkxncN5YeY91DxWoG08Qrmc/U3FjcFjc1enzBYH2jgFtyh61Y2GYtbkrGOcHUZqhsZe5wa0FxJoABUk8AArJ7XxOwyMcxw1DgWkd4KyZSmqt5xiBH1mkeYotQaXREgEtc3I/veFtzXblEvG7WyDOocNHD3Ebwsym2ytddeziM8z4DLup8VkuiJk0hbNN1LcJo6lQXfRB4DmktxSA5YXDjmPRfsVxvPtENHLMqNVW0ay2Ivkwg1aDmRphB18dy2eB1HFxyAUay2VsYoO88TzKjWu1dY7q2ezvPFXjE1sUcoIqFdXZt5arKMAwyRbg5tSBwqCP7rUoAW6FSm2wjUJn45n2lOtV+TzgxgBkZfirha0gVxUy1z7zzU/wCUt4qk/wBQbwPkscl7NG4+SY+OY9QnCztmB5qWAnjmD6aqE5zIxXIe9V0l5SOya3xWMWUk1ea8lTdszrYXmoyG5TbsNKuO4KA4gDgpXWNbZy41Jd2Y25jve7lwHidKGMrqKxdX6HbB8zNaDrJIGN+6wVPq78q6IqbY66vk1hgiPtCMF3339t3q4+SuVChcP2ss3U2+0N3GQvHdJR//AG9F3BaV0h7FutQE0AHXMGEt06xuoAOmIVNK617lWN1WWbcmntKqrZa1mvKF8TiyRrmOGrXgtI8CqmZ5JoBUrp7SOeqxTzrBDZ3PcAASSaADPuAC2/ZzottlrId1ZijP05atFPst9p3gKc12TZDo4s1go4DrZv8AkeBl9xv0e/M81yuW3STTVOjrol6sttFsb2hRzITuO50o4/Z8+C6uiLGot5XXFaIzFMwPY7UO94OoPMZrl9/dBYJLrLOAD9CYHLukaPePFdaRB8/P6ErfWlITz6zL1FVaXZ0BzEgz2iNjd4jDnu9Q0D1XbUQa5svsDZLAKxR1kpQyPo5/Oh0aO4BWV87PWe1swzwtkG4kdpv3XjNvgVYog+c9qbAILXLE2oDJHNbXXCPZqd+VFVNttNf34Lf+mC6ertLZgOzM3P77KNP5cPqubSLtjzHK8VINsHH0UeW8uA+CwOKwuCrRt5mnc/LjuCk2Sz4e/estlsdG4t59AszYqLWMjCszSsIC9hyxrJQcF+UHALziX4XLGvZcsb60roOJ393FfhmDRidnwHE8+SrrTbHPOZUXJUj9kfiPIeqvdkrD8svGzw6sDw5w+xH23ejaeK1qWSgXTegS6sc89pIyYwRt+881NPBn5lyvKnbERFoIiII9ru+OUUkjZIOD2tcPIhYbJcVniNY7PDGeLI2NPmApyICIiAiIgIiICIiAiIg1rpA2bNssTmMHzrPnI+bhq2vMVHfRfOc8jmOLXNoQSCCKEEZEEbivrFabtn0Y2e3kyA9TP9doqH//AEZv7xQ962Wzplm3zz8oC/HSjit0vXoat8ZOCNkzeMb2/wBL6FVH/wCaXgTT5HL5NA86q/ep9X7YTWIDxXiRqnC457LSK0RmN+EGhLT2SSAatJG4+SjTtXSXaEaq/MSOC8FaPeJYZ56BfpKq7ZPV1OCnLiKj3LaC4r8GSxxBJn5Lg6ME0lSvo3obunqbqjcR2pnOlPcThb+VoPivnOx2cyytY3Nz3NaO9xAHqV9d3bYhDDHE32Y2NYO5gDfgsElERaCIiAiIgIiICIiAiIgIiICIiAiIgIiIOT9Kzf45nOzt/rkWhzsW/dK4/jIjxg9z3/qtHkau2PTne1e9qxlqmPYsLmK0oVoyBVO9uavZ2V8AT8PiqSXVc814v0HJRp5Fke9RHOqVyW3foeub5ResRIq2Gszvwez+csX0uuT9AFxYLNNanDOV4jZ92PNxHIudT8C6wgIiICIiAiIgIiICIiAiIgIiICIiAiIgIiIOY9L0NJbO/i2RvkWn/stALl1LpfseKyRyD/blFfuvBHvDVyVsq7YdOeXb25Ynhey5eXlWxEm9h5+633k/Ba/M7NXltkpEebz6Nb+q12V2a45drjxK9ebPEXuDQKkkAAbycgF4cVvvQzs58pvJj3CsdnHXO4YgaRj+ah/CVCnfdlrlFkscNnH+3GA7m85vPi4uKtURAREQEREBERAREQEREBERAREQEREBERAREQVe1F1fKbHNDvew4fvt7TPzAL5zx0NDl3r6gXDOlTZo2W1mZo+ZnJcKaNk1e3lU9od54LphedJyjVhKvD5lE61eHyrq5sF4T9mn2ifMD9FTvcplvfmoBXHLt0nQAvpToe2X+SXe17xSW0UldXUMp820/hOLveVyron6PzbrQJZW/wANC4F9dJHDMRjjuJ5d4X0eAoU/UREBERAREQEREBERAREQEREBERAREQEREBERAUC+7litcDoZm4mOHcWkaOadzgd6nog+cdsdg7TYHkuaZIK9mZo7NNwkA9h3flwK1UvX1uRVUdt2FsMpq+xwk8WtDSe8spVdJnU+r5atUZdSmZ0W9bDdDlotTmyWlrrPBr2hSWQcGMPsj7RHcCu5XZspZLOaw2aJjh9INGL+c5+qtlFu62TSLdl2R2eJsMLAyNgo1o3fqTqScypSIsaIiICIiAiIgIiICIiAiIgIiICIiAiIgIiICIiAiIgIiICIiAiIgIiICIi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ata:image/jpeg;base64,/9j/4AAQSkZJRgABAQAAAQABAAD/2wCEAAkGBhQSEBUTExIUFBQVFBUUFRgUGBQXFRQVFBcVFBUWFRQYHCYfFxkjGRQUHy8gJCcpLCwsFh4xNTAqNSYrLCkBCQoKDgwOFA8PGCkcHBwsKSwqKSkpKSkpKSkpKSwpKSksKTUsLCkpKSwpKSwpKSwpLCwpLCwpLCksKSkpKSk1LP/AABEIANMA7wMBIgACEQEDEQH/xAAcAAEAAgMBAQEAAAAAAAAAAAAABAUDBgcCCAH/xABBEAABAwEFBAcDCgUFAQEAAAABAAIDEQQFEiExBkFRYQcTInGBkaEyscEUI0JSYnKCotHwJJKy4fEVQ1PC0nMX/8QAGgEBAQEBAQEBAAAAAAAAAAAAAAIBAwQGBf/EACIRAQEAAgICAwADAQAAAAAAAAABAhEhMQMSBBNBImHRBf/aAAwDAQACEQMRAD8A7iiIgIiICIiAiLDarWyNpe9wa0ak/vM8kGZfjngZkgd60q9OkAVIi7I+s72j3N3ePotfn2nxGrnuce6vvKr1Zt043hGP9xn8wWSO0td7LmnuIK5OL9B+k4eA/Ve22+ubXAnlkfIp6m3WUXLYdspojk8kDc/Meui2G6ekiF5DZh1Z+sM2eO9vqs1TbcUXiKZrmhzSHNOYIIII5EL2saIiICIiAiIgIiICIiAiIgIiICIiAiIgIipdp9p47HFid2nuyjZvceJ4NG8oM9/bQR2SPE81cfYYPaeeXAcSuT35tLLaX4pHUA9lo9lo5c+ah3nekk8hkldicfIDcGjcBwWvXveWBuWZOnAcyukmk7WbrWSaAVKxyzOALiQABU5tyHdWq1CK/pGnWrTqDXPx3e7ksl43z1jQ1oLRq6u88O5Z7GmyR3qDo8H0r5qbDbFotjaXuwjeKf3KtYp3WeZsbnFzHgYSdWu0p3V962UbfI/EOe79FXGdZ4H1CgXi7DID9ceo/stYv7h2xmsjqsOJn0mO9l3/AJPMeq7Ds/f0VsgbNEatORB1Y4atdzH6L52kkyK27oLvRwtcsBPZfEX04OY5oB8nu9FOUbK7aiIoUIiICKHY71jlJDHB1N40NN45KYgIiICIiAiIgIiICIiAiLzJIGguJAABJJyAAzJJQV+0F+x2SB0sm7Jrd73HRo/eQBK4heN9yWu0GWU1J0A0aNzWjgFl202tNutTi0nqY6tiHLe8ji6nlQKlsr6P7wumM42i3lZSaLXIG9dPMCaFpDW9wrXLvWzM4LW76sj7NMZm+w+pqNzqZg+VfNMumxVXtYerfhyrqcOmelRuKghisgI3AvLyTmToTpXMk115eKnXbd8AaX2iShPssaaYRxJ3lTw1WXXeBgdiDWPqKEPBPkQQQe4r3eV49fMwCPBmABXFmSN9OKx3jbIWkiIudXe4aeOpU7ZG7HOl62QZMGVdxOQ+KQbXEygVRfknzsLRrUnw0VvNMGgk5ALXYCZZ3SkGjB2QPID4q0rFsY1JAFaV3V4VWz7BvisltE7qhrmOYSBWmLDnThluWhTWp8RoWl8ZzBHtCutWnXP/ACpuy9rc+dwBd1QaTmKCugoK5a+iy88D6Vsd4RytxRva8fZINO8bvFSFw6G0uY4OY5zSN7SQfMLZLs6Qp46CSkrefZd/MPiCp9VbdNXOOk/bNzXC77KSZ5QOtc3Mxxu0aKfTfXwB+0FMvfpQYyyyPihkdOG0YwgFuI5VJB9lup0rRV/Rbsc4Vt9pq+aUl7S7Ul2sh9w8+Cmjbdjdnvklna12cjgC/lwaO73+CvkRGiIiAiIgIiICIiAiIgLnPS/tX1MIssZ7corJTUR7m/iI8geK328rwZBC+WQ0ZG0uPhuHM6eK+bb3vZ9rtUk8mrnYu4aNaOQAA8Ek2y8McLKDnv716JzBXjEvYK79OazhmqB6c1Jle18bo3jE1wp3HcfBU7XLI21kc1jdtetOzTmmgDh93Np89FPsmwxcAZLRgruAxHx4KyNqJdwpl471mE54rnauIjNjoYgTjLz9YbvA5+SsA9kcdRQMArl7yd68G0UGqj3TebQ98TqUcasr9b6QB55GnJbKaRJZnzmgqGfvMqZZixgLRq3XmTurpVZp4w0EsyG8ADLiQPgqe2WSQO6yN2EnUjNj+bhuVVK7idHJUakDMaOAPw9FikcSS1nYYDQ4Mi478xoBp5quuiJ4kdNJhAwFowggHfXnofNX1lo12Ic91ddf3zQSbn2TdMx0gwtaDTE4vLiaVo3DVxOYWCSzSxmntCpFHa5c9R+IK7slpY4YRijzDuy44agUqW7lltUDQS5zq604nfTPPzWNUsb6itCN1DqCMiD4q3ufa+azENZKCP8Ajeat8BWo8KKktpOFwAcC7EcQBIbvz8Mlq8l7yMbgmiLmjJrgMQy4HclHfbr6QYZMpWuid4uZ5gVHkrV+01npUPxfdBr6rhexdtf1b3ykiOtIw7Nx44d9B5Zq4m2hdoxoA4uzPloPVZ6m2/3ltm45RDAOJzd4bgtbtF7TONTK+v3nfqtUlvSR2sh8DT0Cx/Kz9Y+ZVSM23Gz7VWiPSZx5O7Q/NVW9h6TaGk0eX1o//J/Vc5Frdx+K8yS1TUNu7XVfsNpFYpGu4jRw72nMKevnaG2OY4OY4tcDUFpIIPIjRdE2S6TMTmw2sgVybLoK7hINB94ZceKm46bK6KiIoUIixWq0NjY57jRrGlzjwDRUnyCDmXTPtJRrLGw5upJLTh9Bp8au8GrlscdArC9re612qSd/03kgcBo1vgAAo0jF0wn655ViXoOXkrySuiWQyKRZcgXeAUHEpkPsBZWxjx0LiO1R1HAatOunDNem21n1qKjvEuincQSMRxg8a6jwKwf6w6hDhU0yIIFO+oNfRcK6Lq13m0DIqhtNrxHLQaHfXilhwSTNE73MiJ7RaMTgOQ/fcdFlnusdeY4niRoPtjTDxP71RrZLFay4MJ1c0E9+9ZLuk9tn1HkDuOYCjRkNodGtHo0L8uJxIe8/TeT4LqhbhZAsGNZY6k0GZKDOx9FmDq71+/IKDtSMB4VJI8hRR5pMB1BHFv6LNxqfCVit7I6ZtBd+9aLEy1dkuHayqKb/ACUJ7ycyanU961jM1j5HUaC91CaAVNGipyG4AFU/+qsc7DjAOlDUe9ZY7rltE3zb25NoGOeWYq1rmNd2XJYdoNlHsBLw1lAMRLTUOzrR+QpSi9GHhuU3tm0pqtrhsj3ydkNwhpDnOaHgAgioacq8OCpbC6sbampoATxIyJ9FsNwbUmy4mOJEcg1ArQ9y/O+Z9k8d+vv+no+P6+/8ka13OGk9XKXvAqW4TSo1AdpXlkoiu7429EkYDGND+LW4acy52Z7gB3qis1cIrrRef/nzzSZfZvX5vt1+VcLr17Y52bx/lRutU5yqpjhcQv03hdb6KdrTK02SV1XRtxRE6mMUBaeOGopyPJdEXBOjqUtvCBw3yFneHMc0+9d7XLLt0nQtJ6Wr36mwGMHtTuEfPCO0/wBwH4luy5B0sW7rLdHENIYsR+/Ia+4MUtabZrPRv713/vksU7FYsjoFEtDV3jjVc9q84VJMSYAMytEdsNVMYygHcq6027cF6sE+IOB70Eu1WFsjaOFRqOIPEHcqKa4XA9lwI+0M/MK4NpLVgdbqcVFxVMlbHcTj7TgB9kfqrOzQtibQHmefeVHlvE8PNV88znanw3JMW+zNb7bjOBuhOZ4/2VtYpgGgDQKsu2xYgXeA+Kl9WQtYubOMS82e1ZkjuHcvTDgaBwFXe8qssdtDmBzcwdRvaVGSos32knesEsxpqsPytvFRZ7e3caqFJd22gguG6tR8aeinYwRktRtl69pmDLqzWvFx18KZLYrLL2uR/wArpjeE1jtUVaECpB5/DNRn2lxrnmQASauNBp7RNNddVbYF7uqOR0cvWtLIZMIc7qS9zGjEWua8jsg0NXDlWmSrLz3x49ouka7oSGcM8u5S32YOFD/hYTcEtmkxBxfEZXxOBqcOEkBx4Zj4K1+TbuOS54eSZzcbLtQ2GSJzZaB5cB8yezhLgcy+v0aeOizXfeDy/q5WgE+y5uleBG400VhYbRZI24HxODm1aSHkVLdSQchWtdc1BfaGY/mhrIHGpxEgZ5uoNNABXIarzY+TyXOT/X0Xk+J8bHwXLerrcu5d8cSau0qXVVVtboeJd6UCsJXrA5ofKxg0aAPHU/DyK9tr51sOw9l/jbI3eZC8/ha53wXdFyHo5s/WXpi3QxPPi6jB/UV15cq6C4TtFN1t4Wl5z+ec0d0fzY9Gruy4FaW/xE1deul/rctx7Tl08uCjPjUh7lFmnouqGGWgFVTW22VWW322uSqZ5k6O3iWZerDayJAd2h8VHYwuK7P0U9GmENtlqZurDG4cdJHg+g8eC5XK1cxc1kdVRpQtq6RNkH2C0EsB6iQkxncN5YeY91DxWoG08Qrmc/U3FjcFjc1enzBYH2jgFtyh61Y2GYtbkrGOcHUZqhsZe5wa0FxJoABUk8AArJ7XxOwyMcxw1DgWkd4KyZSmqt5xiBH1mkeYotQaXREgEtc3I/veFtzXblEvG7WyDOocNHD3Ebwsym2ytddeziM8z4DLup8VkuiJk0hbNN1LcJo6lQXfRB4DmktxSA5YXDjmPRfsVxvPtENHLMqNVW0ay2Ivkwg1aDmRphB18dy2eB1HFxyAUay2VsYoO88TzKjWu1dY7q2ezvPFXjE1sUcoIqFdXZt5arKMAwyRbg5tSBwqCP7rUoAW6FSm2wjUJn45n2lOtV+TzgxgBkZfirha0gVxUy1z7zzU/wCUt4qk/wBQbwPkscl7NG4+SY+OY9QnCztmB5qWAnjmD6aqE5zIxXIe9V0l5SOya3xWMWUk1ea8lTdszrYXmoyG5TbsNKuO4KA4gDgpXWNbZy41Jd2Y25jve7lwHidKGMrqKxdX6HbB8zNaDrJIGN+6wVPq78q6IqbY66vk1hgiPtCMF3339t3q4+SuVChcP2ss3U2+0N3GQvHdJR//AG9F3BaV0h7FutQE0AHXMGEt06xuoAOmIVNK617lWN1WWbcmntKqrZa1mvKF8TiyRrmOGrXgtI8CqmZ5JoBUrp7SOeqxTzrBDZ3PcAASSaADPuAC2/ZzottlrId1ZijP05atFPst9p3gKc12TZDo4s1go4DrZv8AkeBl9xv0e/M81yuW3STTVOjrol6sttFsb2hRzITuO50o4/Z8+C6uiLGot5XXFaIzFMwPY7UO94OoPMZrl9/dBYJLrLOAD9CYHLukaPePFdaRB8/P6ErfWlITz6zL1FVaXZ0BzEgz2iNjd4jDnu9Q0D1XbUQa5svsDZLAKxR1kpQyPo5/Oh0aO4BWV87PWe1swzwtkG4kdpv3XjNvgVYog+c9qbAILXLE2oDJHNbXXCPZqd+VFVNttNf34Lf+mC6ertLZgOzM3P77KNP5cPqubSLtjzHK8VINsHH0UeW8uA+CwOKwuCrRt5mnc/LjuCk2Sz4e/estlsdG4t59AszYqLWMjCszSsIC9hyxrJQcF+UHALziX4XLGvZcsb60roOJ393FfhmDRidnwHE8+SrrTbHPOZUXJUj9kfiPIeqvdkrD8svGzw6sDw5w+xH23ejaeK1qWSgXTegS6sc89pIyYwRt+881NPBn5lyvKnbERFoIiII9ru+OUUkjZIOD2tcPIhYbJcVniNY7PDGeLI2NPmApyICIiAiIgIiICIiAiIg1rpA2bNssTmMHzrPnI+bhq2vMVHfRfOc8jmOLXNoQSCCKEEZEEbivrFabtn0Y2e3kyA9TP9doqH//AEZv7xQ962Wzplm3zz8oC/HSjit0vXoat8ZOCNkzeMb2/wBL6FVH/wCaXgTT5HL5NA86q/ep9X7YTWIDxXiRqnC457LSK0RmN+EGhLT2SSAatJG4+SjTtXSXaEaq/MSOC8FaPeJYZ56BfpKq7ZPV1OCnLiKj3LaC4r8GSxxBJn5Lg6ME0lSvo3obunqbqjcR2pnOlPcThb+VoPivnOx2cyytY3Nz3NaO9xAHqV9d3bYhDDHE32Y2NYO5gDfgsElERaCIiAiIgIiICIiAiIgIiICIiAiIgIiIOT9Kzf45nOzt/rkWhzsW/dK4/jIjxg9z3/qtHkau2PTne1e9qxlqmPYsLmK0oVoyBVO9uavZ2V8AT8PiqSXVc814v0HJRp5Fke9RHOqVyW3foeub5ResRIq2Gszvwez+csX0uuT9AFxYLNNanDOV4jZ92PNxHIudT8C6wgIiICIiAiIgIiICIiAiIgIiICIiAiIgIiIOY9L0NJbO/i2RvkWn/stALl1LpfseKyRyD/blFfuvBHvDVyVsq7YdOeXb25Ynhey5eXlWxEm9h5+633k/Ba/M7NXltkpEebz6Nb+q12V2a45drjxK9ebPEXuDQKkkAAbycgF4cVvvQzs58pvJj3CsdnHXO4YgaRj+ah/CVCnfdlrlFkscNnH+3GA7m85vPi4uKtURAREQEREBERAREQEREBERAREQEREBERAREQVe1F1fKbHNDvew4fvt7TPzAL5zx0NDl3r6gXDOlTZo2W1mZo+ZnJcKaNk1e3lU9od54LphedJyjVhKvD5lE61eHyrq5sF4T9mn2ifMD9FTvcplvfmoBXHLt0nQAvpToe2X+SXe17xSW0UldXUMp820/hOLveVyron6PzbrQJZW/wANC4F9dJHDMRjjuJ5d4X0eAoU/UREBERAREQEREBERAREQEREBERAREQEREBERAUC+7litcDoZm4mOHcWkaOadzgd6nog+cdsdg7TYHkuaZIK9mZo7NNwkA9h3flwK1UvX1uRVUdt2FsMpq+xwk8WtDSe8spVdJnU+r5atUZdSmZ0W9bDdDlotTmyWlrrPBr2hSWQcGMPsj7RHcCu5XZspZLOaw2aJjh9INGL+c5+qtlFu62TSLdl2R2eJsMLAyNgo1o3fqTqScypSIsaIiICIiAiIgIiICIiAiIgIiICIiAiIgIiICIiAiIgIiICIiAiIgIiICIi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4" name="AutoShape 10" descr="data:image/jpeg;base64,/9j/4AAQSkZJRgABAQAAAQABAAD/2wCEAAkGBhQSEBUTExIUFBQVFBUUFRgUGBQXFRQVFBcVFBUWFRQYHCYfFxkjGRQUHy8gJCcpLCwsFh4xNTAqNSYrLCkBCQoKDgwOFA8PGCkcHBwsKSwqKSkpKSkpKSkpKSwpKSksKTUsLCkpKSwpKSwpKSwpLCwpLCwpLCksKSkpKSk1LP/AABEIANMA7wMBIgACEQEDEQH/xAAcAAEAAgMBAQEAAAAAAAAAAAAABAUDBgcCCAH/xABBEAABAwEFBAcDCgUFAQEAAAABAAIDEQQFEiExBkFRYQcTInGBkaEyscEUI0JSYnKCotHwJJKy4fEVQ1PC0nMX/8QAGgEBAQEBAQEBAAAAAAAAAAAAAAIBAwQGBf/EACIRAQEAAgICAwADAQAAAAAAAAABAhEhMQMSBBNBImHRBf/aAAwDAQACEQMRAD8A7iiIgIiICIiAiLDarWyNpe9wa0ak/vM8kGZfjngZkgd60q9OkAVIi7I+s72j3N3ePotfn2nxGrnuce6vvKr1Zt043hGP9xn8wWSO0td7LmnuIK5OL9B+k4eA/Ve22+ubXAnlkfIp6m3WUXLYdspojk8kDc/Meui2G6ekiF5DZh1Z+sM2eO9vqs1TbcUXiKZrmhzSHNOYIIII5EL2saIiICIiAiIgIiICIiAiIgIiICIiAiIgIipdp9p47HFid2nuyjZvceJ4NG8oM9/bQR2SPE81cfYYPaeeXAcSuT35tLLaX4pHUA9lo9lo5c+ah3nekk8hkldicfIDcGjcBwWvXveWBuWZOnAcyukmk7WbrWSaAVKxyzOALiQABU5tyHdWq1CK/pGnWrTqDXPx3e7ksl43z1jQ1oLRq6u88O5Z7GmyR3qDo8H0r5qbDbFotjaXuwjeKf3KtYp3WeZsbnFzHgYSdWu0p3V962UbfI/EOe79FXGdZ4H1CgXi7DID9ceo/stYv7h2xmsjqsOJn0mO9l3/AJPMeq7Ds/f0VsgbNEatORB1Y4atdzH6L52kkyK27oLvRwtcsBPZfEX04OY5oB8nu9FOUbK7aiIoUIiICKHY71jlJDHB1N40NN45KYgIiICIiAiIgIiICIiAiLzJIGguJAABJJyAAzJJQV+0F+x2SB0sm7Jrd73HRo/eQBK4heN9yWu0GWU1J0A0aNzWjgFl202tNutTi0nqY6tiHLe8ji6nlQKlsr6P7wumM42i3lZSaLXIG9dPMCaFpDW9wrXLvWzM4LW76sj7NMZm+w+pqNzqZg+VfNMumxVXtYerfhyrqcOmelRuKghisgI3AvLyTmToTpXMk115eKnXbd8AaX2iShPssaaYRxJ3lTw1WXXeBgdiDWPqKEPBPkQQQe4r3eV49fMwCPBmABXFmSN9OKx3jbIWkiIudXe4aeOpU7ZG7HOl62QZMGVdxOQ+KQbXEygVRfknzsLRrUnw0VvNMGgk5ALXYCZZ3SkGjB2QPID4q0rFsY1JAFaV3V4VWz7BvisltE7qhrmOYSBWmLDnThluWhTWp8RoWl8ZzBHtCutWnXP/ACpuy9rc+dwBd1QaTmKCugoK5a+iy88D6Vsd4RytxRva8fZINO8bvFSFw6G0uY4OY5zSN7SQfMLZLs6Qp46CSkrefZd/MPiCp9VbdNXOOk/bNzXC77KSZ5QOtc3Mxxu0aKfTfXwB+0FMvfpQYyyyPihkdOG0YwgFuI5VJB9lup0rRV/Rbsc4Vt9pq+aUl7S7Ul2sh9w8+Cmjbdjdnvklna12cjgC/lwaO73+CvkRGiIiAiIgIiICIiAiIgLnPS/tX1MIssZ7corJTUR7m/iI8geK328rwZBC+WQ0ZG0uPhuHM6eK+bb3vZ9rtUk8mrnYu4aNaOQAA8Ek2y8McLKDnv716JzBXjEvYK79OazhmqB6c1Jle18bo3jE1wp3HcfBU7XLI21kc1jdtetOzTmmgDh93Np89FPsmwxcAZLRgruAxHx4KyNqJdwpl471mE54rnauIjNjoYgTjLz9YbvA5+SsA9kcdRQMArl7yd68G0UGqj3TebQ98TqUcasr9b6QB55GnJbKaRJZnzmgqGfvMqZZixgLRq3XmTurpVZp4w0EsyG8ADLiQPgqe2WSQO6yN2EnUjNj+bhuVVK7idHJUakDMaOAPw9FikcSS1nYYDQ4Mi478xoBp5quuiJ4kdNJhAwFowggHfXnofNX1lo12Ic91ddf3zQSbn2TdMx0gwtaDTE4vLiaVo3DVxOYWCSzSxmntCpFHa5c9R+IK7slpY4YRijzDuy44agUqW7lltUDQS5zq604nfTPPzWNUsb6itCN1DqCMiD4q3ufa+azENZKCP8Ajeat8BWo8KKktpOFwAcC7EcQBIbvz8Mlq8l7yMbgmiLmjJrgMQy4HclHfbr6QYZMpWuid4uZ5gVHkrV+01npUPxfdBr6rhexdtf1b3ykiOtIw7Nx44d9B5Zq4m2hdoxoA4uzPloPVZ6m2/3ltm45RDAOJzd4bgtbtF7TONTK+v3nfqtUlvSR2sh8DT0Cx/Kz9Y+ZVSM23Gz7VWiPSZx5O7Q/NVW9h6TaGk0eX1o//J/Vc5Frdx+K8yS1TUNu7XVfsNpFYpGu4jRw72nMKevnaG2OY4OY4tcDUFpIIPIjRdE2S6TMTmw2sgVybLoK7hINB94ZceKm46bK6KiIoUIixWq0NjY57jRrGlzjwDRUnyCDmXTPtJRrLGw5upJLTh9Bp8au8GrlscdArC9re612qSd/03kgcBo1vgAAo0jF0wn655ViXoOXkrySuiWQyKRZcgXeAUHEpkPsBZWxjx0LiO1R1HAatOunDNem21n1qKjvEuincQSMRxg8a6jwKwf6w6hDhU0yIIFO+oNfRcK6Lq13m0DIqhtNrxHLQaHfXilhwSTNE73MiJ7RaMTgOQ/fcdFlnusdeY4niRoPtjTDxP71RrZLFay4MJ1c0E9+9ZLuk9tn1HkDuOYCjRkNodGtHo0L8uJxIe8/TeT4LqhbhZAsGNZY6k0GZKDOx9FmDq71+/IKDtSMB4VJI8hRR5pMB1BHFv6LNxqfCVit7I6ZtBd+9aLEy1dkuHayqKb/ACUJ7ycyanU961jM1j5HUaC91CaAVNGipyG4AFU/+qsc7DjAOlDUe9ZY7rltE3zb25NoGOeWYq1rmNd2XJYdoNlHsBLw1lAMRLTUOzrR+QpSi9GHhuU3tm0pqtrhsj3ydkNwhpDnOaHgAgioacq8OCpbC6sbampoATxIyJ9FsNwbUmy4mOJEcg1ArQ9y/O+Z9k8d+vv+no+P6+/8ka13OGk9XKXvAqW4TSo1AdpXlkoiu7429EkYDGND+LW4acy52Z7gB3qis1cIrrRef/nzzSZfZvX5vt1+VcLr17Y52bx/lRutU5yqpjhcQv03hdb6KdrTK02SV1XRtxRE6mMUBaeOGopyPJdEXBOjqUtvCBw3yFneHMc0+9d7XLLt0nQtJ6Wr36mwGMHtTuEfPCO0/wBwH4luy5B0sW7rLdHENIYsR+/Ia+4MUtabZrPRv713/vksU7FYsjoFEtDV3jjVc9q84VJMSYAMytEdsNVMYygHcq6027cF6sE+IOB70Eu1WFsjaOFRqOIPEHcqKa4XA9lwI+0M/MK4NpLVgdbqcVFxVMlbHcTj7TgB9kfqrOzQtibQHmefeVHlvE8PNV88znanw3JMW+zNb7bjOBuhOZ4/2VtYpgGgDQKsu2xYgXeA+Kl9WQtYubOMS82e1ZkjuHcvTDgaBwFXe8qssdtDmBzcwdRvaVGSos32knesEsxpqsPytvFRZ7e3caqFJd22gguG6tR8aeinYwRktRtl69pmDLqzWvFx18KZLYrLL2uR/wArpjeE1jtUVaECpB5/DNRn2lxrnmQASauNBp7RNNddVbYF7uqOR0cvWtLIZMIc7qS9zGjEWua8jsg0NXDlWmSrLz3x49ouka7oSGcM8u5S32YOFD/hYTcEtmkxBxfEZXxOBqcOEkBx4Zj4K1+TbuOS54eSZzcbLtQ2GSJzZaB5cB8yezhLgcy+v0aeOizXfeDy/q5WgE+y5uleBG400VhYbRZI24HxODm1aSHkVLdSQchWtdc1BfaGY/mhrIHGpxEgZ5uoNNABXIarzY+TyXOT/X0Xk+J8bHwXLerrcu5d8cSau0qXVVVtboeJd6UCsJXrA5ofKxg0aAPHU/DyK9tr51sOw9l/jbI3eZC8/ha53wXdFyHo5s/WXpi3QxPPi6jB/UV15cq6C4TtFN1t4Wl5z+ec0d0fzY9Gruy4FaW/xE1deul/rctx7Tl08uCjPjUh7lFmnouqGGWgFVTW22VWW322uSqZ5k6O3iWZerDayJAd2h8VHYwuK7P0U9GmENtlqZurDG4cdJHg+g8eC5XK1cxc1kdVRpQtq6RNkH2C0EsB6iQkxncN5YeY91DxWoG08Qrmc/U3FjcFjc1enzBYH2jgFtyh61Y2GYtbkrGOcHUZqhsZe5wa0FxJoABUk8AArJ7XxOwyMcxw1DgWkd4KyZSmqt5xiBH1mkeYotQaXREgEtc3I/veFtzXblEvG7WyDOocNHD3Ebwsym2ytddeziM8z4DLup8VkuiJk0hbNN1LcJo6lQXfRB4DmktxSA5YXDjmPRfsVxvPtENHLMqNVW0ay2Ivkwg1aDmRphB18dy2eB1HFxyAUay2VsYoO88TzKjWu1dY7q2ezvPFXjE1sUcoIqFdXZt5arKMAwyRbg5tSBwqCP7rUoAW6FSm2wjUJn45n2lOtV+TzgxgBkZfirha0gVxUy1z7zzU/wCUt4qk/wBQbwPkscl7NG4+SY+OY9QnCztmB5qWAnjmD6aqE5zIxXIe9V0l5SOya3xWMWUk1ea8lTdszrYXmoyG5TbsNKuO4KA4gDgpXWNbZy41Jd2Y25jve7lwHidKGMrqKxdX6HbB8zNaDrJIGN+6wVPq78q6IqbY66vk1hgiPtCMF3339t3q4+SuVChcP2ss3U2+0N3GQvHdJR//AG9F3BaV0h7FutQE0AHXMGEt06xuoAOmIVNK617lWN1WWbcmntKqrZa1mvKF8TiyRrmOGrXgtI8CqmZ5JoBUrp7SOeqxTzrBDZ3PcAASSaADPuAC2/ZzottlrId1ZijP05atFPst9p3gKc12TZDo4s1go4DrZv8AkeBl9xv0e/M81yuW3STTVOjrol6sttFsb2hRzITuO50o4/Z8+C6uiLGot5XXFaIzFMwPY7UO94OoPMZrl9/dBYJLrLOAD9CYHLukaPePFdaRB8/P6ErfWlITz6zL1FVaXZ0BzEgz2iNjd4jDnu9Q0D1XbUQa5svsDZLAKxR1kpQyPo5/Oh0aO4BWV87PWe1swzwtkG4kdpv3XjNvgVYog+c9qbAILXLE2oDJHNbXXCPZqd+VFVNttNf34Lf+mC6ertLZgOzM3P77KNP5cPqubSLtjzHK8VINsHH0UeW8uA+CwOKwuCrRt5mnc/LjuCk2Sz4e/estlsdG4t59AszYqLWMjCszSsIC9hyxrJQcF+UHALziX4XLGvZcsb60roOJ393FfhmDRidnwHE8+SrrTbHPOZUXJUj9kfiPIeqvdkrD8svGzw6sDw5w+xH23ejaeK1qWSgXTegS6sc89pIyYwRt+881NPBn5lyvKnbERFoIiII9ru+OUUkjZIOD2tcPIhYbJcVniNY7PDGeLI2NPmApyICIiAiIgIiICIiAiIg1rpA2bNssTmMHzrPnI+bhq2vMVHfRfOc8jmOLXNoQSCCKEEZEEbivrFabtn0Y2e3kyA9TP9doqH//AEZv7xQ962Wzplm3zz8oC/HSjit0vXoat8ZOCNkzeMb2/wBL6FVH/wCaXgTT5HL5NA86q/ep9X7YTWIDxXiRqnC457LSK0RmN+EGhLT2SSAatJG4+SjTtXSXaEaq/MSOC8FaPeJYZ56BfpKq7ZPV1OCnLiKj3LaC4r8GSxxBJn5Lg6ME0lSvo3obunqbqjcR2pnOlPcThb+VoPivnOx2cyytY3Nz3NaO9xAHqV9d3bYhDDHE32Y2NYO5gDfgsElERaCIiAiIgIiICIiAiIgIiICIiAiIgIiIOT9Kzf45nOzt/rkWhzsW/dK4/jIjxg9z3/qtHkau2PTne1e9qxlqmPYsLmK0oVoyBVO9uavZ2V8AT8PiqSXVc814v0HJRp5Fke9RHOqVyW3foeub5ResRIq2Gszvwez+csX0uuT9AFxYLNNanDOV4jZ92PNxHIudT8C6wgIiICIiAiIgIiICIiAiIgIiICIiAiIgIiIOY9L0NJbO/i2RvkWn/stALl1LpfseKyRyD/blFfuvBHvDVyVsq7YdOeXb25Ynhey5eXlWxEm9h5+633k/Ba/M7NXltkpEebz6Nb+q12V2a45drjxK9ebPEXuDQKkkAAbycgF4cVvvQzs58pvJj3CsdnHXO4YgaRj+ah/CVCnfdlrlFkscNnH+3GA7m85vPi4uKtURAREQEREBERAREQEREBERAREQEREBERAREQVe1F1fKbHNDvew4fvt7TPzAL5zx0NDl3r6gXDOlTZo2W1mZo+ZnJcKaNk1e3lU9od54LphedJyjVhKvD5lE61eHyrq5sF4T9mn2ifMD9FTvcplvfmoBXHLt0nQAvpToe2X+SXe17xSW0UldXUMp820/hOLveVyron6PzbrQJZW/wANC4F9dJHDMRjjuJ5d4X0eAoU/UREBERAREQEREBERAREQEREBERAREQEREBERAUC+7litcDoZm4mOHcWkaOadzgd6nog+cdsdg7TYHkuaZIK9mZo7NNwkA9h3flwK1UvX1uRVUdt2FsMpq+xwk8WtDSe8spVdJnU+r5atUZdSmZ0W9bDdDlotTmyWlrrPBr2hSWQcGMPsj7RHcCu5XZspZLOaw2aJjh9INGL+c5+qtlFu62TSLdl2R2eJsMLAyNgo1o3fqTqScypSIsaIiICIiAiIgIiICIiAiIgIiICIiAiIgIiICIiAiIgIiICIiAiIgIiICIi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6" name="Picture 12" descr="http://blog.logitech.com/wp-content/uploads/2010/09/F310_CTG_300_dpi-300x26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373" y="1828800"/>
            <a:ext cx="1645227" cy="1447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PCB done in Eagle and manufactured by </a:t>
            </a:r>
            <a:r>
              <a:rPr lang="en-US" dirty="0" err="1" smtClean="0"/>
              <a:t>Futurlec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receive the board, then solder the parts in place and manufacture case.</a:t>
            </a:r>
          </a:p>
          <a:p>
            <a:r>
              <a:rPr lang="en-US" dirty="0" smtClean="0"/>
              <a:t>Case is modified off-the-shelf unit.</a:t>
            </a:r>
          </a:p>
          <a:p>
            <a:r>
              <a:rPr lang="en-US" dirty="0" smtClean="0"/>
              <a:t>Board manufacturing process takes 1 hour 30 minutes!</a:t>
            </a:r>
          </a:p>
          <a:p>
            <a:r>
              <a:rPr lang="en-US" dirty="0" smtClean="0"/>
              <a:t>If orders start becoming too much to handle we may outsource production, but for now we enjoy building </a:t>
            </a:r>
            <a:r>
              <a:rPr lang="en-US" smtClean="0"/>
              <a:t>them ourselves.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Manufacturing Process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With</a:t>
            </a:r>
          </a:p>
          <a:p>
            <a:r>
              <a:rPr lang="en-US" dirty="0" smtClean="0"/>
              <a:t>Rachel  Gardner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APR COMMERCIAL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838200"/>
            <a:ext cx="9136063" cy="5138738"/>
          </a:xfrm>
        </p:spPr>
      </p:pic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Arduino</a:t>
            </a:r>
            <a:r>
              <a:rPr lang="en-US" dirty="0" smtClean="0"/>
              <a:t> Sketch written in C</a:t>
            </a:r>
          </a:p>
          <a:p>
            <a:r>
              <a:rPr lang="en-US" dirty="0" smtClean="0"/>
              <a:t>Versioned using an EEPROM (local memory on the </a:t>
            </a:r>
            <a:r>
              <a:rPr lang="en-US" dirty="0" err="1" smtClean="0"/>
              <a:t>Arduino</a:t>
            </a:r>
            <a:r>
              <a:rPr lang="en-US" dirty="0" smtClean="0"/>
              <a:t>) “magic string”</a:t>
            </a:r>
          </a:p>
          <a:p>
            <a:r>
              <a:rPr lang="en-US" dirty="0" smtClean="0"/>
              <a:t>Managed using an SVN</a:t>
            </a:r>
          </a:p>
          <a:p>
            <a:r>
              <a:rPr lang="en-US" dirty="0" smtClean="0"/>
              <a:t>22 subclasses</a:t>
            </a:r>
          </a:p>
          <a:p>
            <a:r>
              <a:rPr lang="en-US" dirty="0" smtClean="0"/>
              <a:t>Check out </a:t>
            </a:r>
            <a:r>
              <a:rPr lang="en-US" dirty="0" smtClean="0">
                <a:hlinkClick r:id="rId2"/>
              </a:rPr>
              <a:t>www.TheChapR.com/build-your-own</a:t>
            </a:r>
            <a:r>
              <a:rPr lang="en-US" dirty="0" smtClean="0"/>
              <a:t> to see the actual copy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Software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00475" y="924699"/>
            <a:ext cx="825762" cy="331696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/>
              <a:t>Set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3675232" y="76200"/>
            <a:ext cx="1087268" cy="343844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/>
              <a:t>Power Up</a:t>
            </a:r>
          </a:p>
        </p:txBody>
      </p:sp>
      <p:sp>
        <p:nvSpPr>
          <p:cNvPr id="6" name="Rectangle 5"/>
          <p:cNvSpPr/>
          <p:nvPr/>
        </p:nvSpPr>
        <p:spPr>
          <a:xfrm>
            <a:off x="6146155" y="162698"/>
            <a:ext cx="940445" cy="484057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/>
              <a:t>Initialize Bluetooth</a:t>
            </a:r>
          </a:p>
        </p:txBody>
      </p:sp>
      <p:sp>
        <p:nvSpPr>
          <p:cNvPr id="7" name="Rectangle 6"/>
          <p:cNvSpPr/>
          <p:nvPr/>
        </p:nvSpPr>
        <p:spPr>
          <a:xfrm>
            <a:off x="6149056" y="844768"/>
            <a:ext cx="861344" cy="450632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/>
              <a:t>Initialize VDIP</a:t>
            </a:r>
          </a:p>
        </p:txBody>
      </p:sp>
      <p:sp>
        <p:nvSpPr>
          <p:cNvPr id="8" name="Rectangle 7"/>
          <p:cNvSpPr/>
          <p:nvPr/>
        </p:nvSpPr>
        <p:spPr>
          <a:xfrm>
            <a:off x="6149056" y="1446536"/>
            <a:ext cx="861344" cy="465771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/>
              <a:t>Read EEPROM</a:t>
            </a:r>
          </a:p>
        </p:txBody>
      </p:sp>
      <p:sp>
        <p:nvSpPr>
          <p:cNvPr id="10" name="Down Arrow 9"/>
          <p:cNvSpPr/>
          <p:nvPr/>
        </p:nvSpPr>
        <p:spPr>
          <a:xfrm rot="16200000">
            <a:off x="5341776" y="459721"/>
            <a:ext cx="213283" cy="1295635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 rot="14752658">
            <a:off x="5294073" y="-27934"/>
            <a:ext cx="213283" cy="148944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4114800" y="457198"/>
            <a:ext cx="200844" cy="387569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Up-Down Arrow 12"/>
          <p:cNvSpPr/>
          <p:nvPr/>
        </p:nvSpPr>
        <p:spPr>
          <a:xfrm rot="17455105">
            <a:off x="5269389" y="646078"/>
            <a:ext cx="228600" cy="1600919"/>
          </a:xfrm>
          <a:prstGeom prst="up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4114800" y="1305698"/>
            <a:ext cx="213283" cy="751701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638550" y="3707048"/>
            <a:ext cx="1135341" cy="6096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Check for device in VDIP</a:t>
            </a:r>
            <a:endParaRPr lang="en-US" sz="1400" dirty="0"/>
          </a:p>
        </p:txBody>
      </p:sp>
      <p:sp>
        <p:nvSpPr>
          <p:cNvPr id="17" name="Down Arrow 16"/>
          <p:cNvSpPr/>
          <p:nvPr/>
        </p:nvSpPr>
        <p:spPr>
          <a:xfrm rot="13527271">
            <a:off x="5140322" y="2612245"/>
            <a:ext cx="213283" cy="1206628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710585" y="2492139"/>
            <a:ext cx="918815" cy="467276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Configure EEPROM</a:t>
            </a:r>
            <a:endParaRPr lang="en-US" sz="1200" dirty="0"/>
          </a:p>
        </p:txBody>
      </p:sp>
      <p:sp>
        <p:nvSpPr>
          <p:cNvPr id="19" name="Down Arrow 18"/>
          <p:cNvSpPr/>
          <p:nvPr/>
        </p:nvSpPr>
        <p:spPr>
          <a:xfrm rot="16200000">
            <a:off x="5124798" y="3381743"/>
            <a:ext cx="213283" cy="892627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698179" y="3622120"/>
            <a:ext cx="1079940" cy="480295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Grab joystick packets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5710585" y="4178615"/>
            <a:ext cx="990600" cy="3810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Connect to NXT</a:t>
            </a:r>
            <a:endParaRPr lang="en-US" sz="1200" dirty="0"/>
          </a:p>
        </p:txBody>
      </p:sp>
      <p:sp>
        <p:nvSpPr>
          <p:cNvPr id="22" name="Down Arrow 21"/>
          <p:cNvSpPr/>
          <p:nvPr/>
        </p:nvSpPr>
        <p:spPr>
          <a:xfrm rot="17155091">
            <a:off x="5118166" y="3705327"/>
            <a:ext cx="213283" cy="969391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8822254">
            <a:off x="4957553" y="3131309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USB</a:t>
            </a:r>
            <a:endParaRPr lang="en-US" sz="800" dirty="0"/>
          </a:p>
        </p:txBody>
      </p:sp>
      <p:sp>
        <p:nvSpPr>
          <p:cNvPr id="25" name="TextBox 24"/>
          <p:cNvSpPr txBox="1"/>
          <p:nvPr/>
        </p:nvSpPr>
        <p:spPr>
          <a:xfrm>
            <a:off x="4920272" y="3719254"/>
            <a:ext cx="762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joystick</a:t>
            </a:r>
            <a:endParaRPr lang="en-US" sz="800" dirty="0"/>
          </a:p>
        </p:txBody>
      </p:sp>
      <p:sp>
        <p:nvSpPr>
          <p:cNvPr id="26" name="TextBox 25"/>
          <p:cNvSpPr txBox="1"/>
          <p:nvPr/>
        </p:nvSpPr>
        <p:spPr>
          <a:xfrm rot="983912">
            <a:off x="4964740" y="4082760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NXT</a:t>
            </a:r>
            <a:endParaRPr lang="en-US" sz="800" dirty="0"/>
          </a:p>
        </p:txBody>
      </p:sp>
      <p:sp>
        <p:nvSpPr>
          <p:cNvPr id="27" name="Rectangle 26"/>
          <p:cNvSpPr/>
          <p:nvPr/>
        </p:nvSpPr>
        <p:spPr>
          <a:xfrm>
            <a:off x="3621391" y="6096000"/>
            <a:ext cx="1179209" cy="374244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Lag is added</a:t>
            </a:r>
            <a:endParaRPr lang="en-US" sz="1400" dirty="0"/>
          </a:p>
        </p:txBody>
      </p:sp>
      <p:sp>
        <p:nvSpPr>
          <p:cNvPr id="29" name="Rectangle 28"/>
          <p:cNvSpPr/>
          <p:nvPr/>
        </p:nvSpPr>
        <p:spPr>
          <a:xfrm>
            <a:off x="5880295" y="6127344"/>
            <a:ext cx="990600" cy="3810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Check EEPROM</a:t>
            </a:r>
            <a:endParaRPr lang="en-US" sz="1200" dirty="0"/>
          </a:p>
        </p:txBody>
      </p:sp>
      <p:sp>
        <p:nvSpPr>
          <p:cNvPr id="30" name="Rectangle 29"/>
          <p:cNvSpPr/>
          <p:nvPr/>
        </p:nvSpPr>
        <p:spPr>
          <a:xfrm>
            <a:off x="3692664" y="5353050"/>
            <a:ext cx="978162" cy="4953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Checks inactivity</a:t>
            </a:r>
            <a:endParaRPr lang="en-US" sz="1400" dirty="0"/>
          </a:p>
        </p:txBody>
      </p:sp>
      <p:sp>
        <p:nvSpPr>
          <p:cNvPr id="31" name="Down Arrow 30"/>
          <p:cNvSpPr/>
          <p:nvPr/>
        </p:nvSpPr>
        <p:spPr>
          <a:xfrm rot="16200000">
            <a:off x="5265459" y="4987693"/>
            <a:ext cx="213283" cy="1295399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711963" y="5528751"/>
            <a:ext cx="12316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greater than timeout</a:t>
            </a:r>
            <a:endParaRPr lang="en-US" sz="800" dirty="0"/>
          </a:p>
        </p:txBody>
      </p:sp>
      <p:sp>
        <p:nvSpPr>
          <p:cNvPr id="33" name="Rectangle 32"/>
          <p:cNvSpPr/>
          <p:nvPr/>
        </p:nvSpPr>
        <p:spPr>
          <a:xfrm>
            <a:off x="6019800" y="5444892"/>
            <a:ext cx="990600" cy="3810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Power off ChapR</a:t>
            </a:r>
            <a:endParaRPr lang="en-US" sz="1200" dirty="0"/>
          </a:p>
        </p:txBody>
      </p:sp>
      <p:sp>
        <p:nvSpPr>
          <p:cNvPr id="34" name="Down Arrow 33"/>
          <p:cNvSpPr/>
          <p:nvPr/>
        </p:nvSpPr>
        <p:spPr>
          <a:xfrm>
            <a:off x="4122458" y="4369115"/>
            <a:ext cx="213283" cy="19050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Down Arrow 34"/>
          <p:cNvSpPr/>
          <p:nvPr/>
        </p:nvSpPr>
        <p:spPr>
          <a:xfrm>
            <a:off x="4086225" y="5867400"/>
            <a:ext cx="213283" cy="230175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3738850" y="2085975"/>
            <a:ext cx="985550" cy="6858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Checks if Serial is available</a:t>
            </a:r>
            <a:endParaRPr lang="en-US" sz="1400" dirty="0"/>
          </a:p>
        </p:txBody>
      </p:sp>
      <p:sp>
        <p:nvSpPr>
          <p:cNvPr id="37" name="Down Arrow 36"/>
          <p:cNvSpPr/>
          <p:nvPr/>
        </p:nvSpPr>
        <p:spPr>
          <a:xfrm rot="17317831">
            <a:off x="5090890" y="1975345"/>
            <a:ext cx="213283" cy="949616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 rot="1149167">
            <a:off x="4802871" y="2353424"/>
            <a:ext cx="8585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available</a:t>
            </a:r>
            <a:endParaRPr lang="en-US" sz="800" dirty="0"/>
          </a:p>
        </p:txBody>
      </p:sp>
      <p:sp>
        <p:nvSpPr>
          <p:cNvPr id="40" name="Down Arrow 39"/>
          <p:cNvSpPr/>
          <p:nvPr/>
        </p:nvSpPr>
        <p:spPr>
          <a:xfrm>
            <a:off x="4104353" y="2761410"/>
            <a:ext cx="213283" cy="198005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3733800" y="2971800"/>
            <a:ext cx="990600" cy="4572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Check buttons</a:t>
            </a:r>
            <a:endParaRPr lang="en-US" sz="1400" dirty="0"/>
          </a:p>
        </p:txBody>
      </p:sp>
      <p:sp>
        <p:nvSpPr>
          <p:cNvPr id="42" name="Down Arrow 41"/>
          <p:cNvSpPr/>
          <p:nvPr/>
        </p:nvSpPr>
        <p:spPr>
          <a:xfrm rot="6012095">
            <a:off x="3201374" y="2795102"/>
            <a:ext cx="213283" cy="74327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 rot="664836">
            <a:off x="3033704" y="3055120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PWR</a:t>
            </a:r>
            <a:endParaRPr lang="en-US" sz="800" dirty="0"/>
          </a:p>
        </p:txBody>
      </p:sp>
      <p:sp>
        <p:nvSpPr>
          <p:cNvPr id="46" name="Down Arrow 45"/>
          <p:cNvSpPr/>
          <p:nvPr/>
        </p:nvSpPr>
        <p:spPr>
          <a:xfrm rot="4708959">
            <a:off x="3263417" y="3079659"/>
            <a:ext cx="213283" cy="658068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 rot="20947984">
            <a:off x="3197494" y="3288796"/>
            <a:ext cx="5072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WFS</a:t>
            </a:r>
            <a:endParaRPr lang="en-US" sz="800" dirty="0"/>
          </a:p>
        </p:txBody>
      </p:sp>
      <p:sp>
        <p:nvSpPr>
          <p:cNvPr id="47" name="Rectangle 46"/>
          <p:cNvSpPr/>
          <p:nvPr/>
        </p:nvSpPr>
        <p:spPr>
          <a:xfrm>
            <a:off x="2069075" y="2438400"/>
            <a:ext cx="918815" cy="35877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Kill switch</a:t>
            </a:r>
            <a:endParaRPr lang="en-US" sz="1200" dirty="0"/>
          </a:p>
        </p:txBody>
      </p:sp>
      <p:sp>
        <p:nvSpPr>
          <p:cNvPr id="48" name="Rectangle 47"/>
          <p:cNvSpPr/>
          <p:nvPr/>
        </p:nvSpPr>
        <p:spPr>
          <a:xfrm>
            <a:off x="2258233" y="3352800"/>
            <a:ext cx="789767" cy="394658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Release WFS</a:t>
            </a:r>
            <a:endParaRPr lang="en-US" sz="1200" dirty="0"/>
          </a:p>
        </p:txBody>
      </p:sp>
      <p:sp>
        <p:nvSpPr>
          <p:cNvPr id="49" name="Down Arrow 48"/>
          <p:cNvSpPr/>
          <p:nvPr/>
        </p:nvSpPr>
        <p:spPr>
          <a:xfrm rot="8739599">
            <a:off x="2816725" y="2792798"/>
            <a:ext cx="213283" cy="23251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Down Arrow 51"/>
          <p:cNvSpPr/>
          <p:nvPr/>
        </p:nvSpPr>
        <p:spPr>
          <a:xfrm rot="4766281">
            <a:off x="2624420" y="2970480"/>
            <a:ext cx="213283" cy="367547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1738715" y="3048000"/>
            <a:ext cx="789767" cy="25461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Turn off</a:t>
            </a:r>
            <a:endParaRPr lang="en-US" sz="1200" dirty="0"/>
          </a:p>
        </p:txBody>
      </p:sp>
      <p:sp>
        <p:nvSpPr>
          <p:cNvPr id="51" name="TextBox 50"/>
          <p:cNvSpPr txBox="1"/>
          <p:nvPr/>
        </p:nvSpPr>
        <p:spPr>
          <a:xfrm rot="20885981">
            <a:off x="2505539" y="3024063"/>
            <a:ext cx="529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tapped</a:t>
            </a:r>
            <a:endParaRPr lang="en-US" sz="800" dirty="0"/>
          </a:p>
        </p:txBody>
      </p:sp>
      <p:sp>
        <p:nvSpPr>
          <p:cNvPr id="50" name="TextBox 49"/>
          <p:cNvSpPr txBox="1"/>
          <p:nvPr/>
        </p:nvSpPr>
        <p:spPr>
          <a:xfrm rot="3183115">
            <a:off x="2751484" y="2817262"/>
            <a:ext cx="3900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held</a:t>
            </a:r>
            <a:endParaRPr lang="en-US" sz="800" dirty="0"/>
          </a:p>
        </p:txBody>
      </p:sp>
      <p:sp>
        <p:nvSpPr>
          <p:cNvPr id="54" name="Down Arrow 53"/>
          <p:cNvSpPr/>
          <p:nvPr/>
        </p:nvSpPr>
        <p:spPr>
          <a:xfrm>
            <a:off x="4104353" y="3454879"/>
            <a:ext cx="213283" cy="19050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3642126" y="4603344"/>
            <a:ext cx="1196574" cy="533400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smtClean="0"/>
              <a:t>Check connection</a:t>
            </a:r>
            <a:endParaRPr lang="en-US" sz="1400" dirty="0"/>
          </a:p>
        </p:txBody>
      </p:sp>
      <p:sp>
        <p:nvSpPr>
          <p:cNvPr id="56" name="Down Arrow 55"/>
          <p:cNvSpPr/>
          <p:nvPr/>
        </p:nvSpPr>
        <p:spPr>
          <a:xfrm rot="6916483">
            <a:off x="3057485" y="4118103"/>
            <a:ext cx="213283" cy="1029516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rot="1450300">
            <a:off x="2757038" y="4549762"/>
            <a:ext cx="9009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If BT connected</a:t>
            </a:r>
            <a:endParaRPr lang="en-US" sz="800" dirty="0"/>
          </a:p>
        </p:txBody>
      </p:sp>
      <p:sp>
        <p:nvSpPr>
          <p:cNvPr id="58" name="Rectangle 57"/>
          <p:cNvSpPr/>
          <p:nvPr/>
        </p:nvSpPr>
        <p:spPr>
          <a:xfrm>
            <a:off x="1778843" y="5060544"/>
            <a:ext cx="789767" cy="533652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Send data to NXT</a:t>
            </a:r>
            <a:endParaRPr lang="en-US" sz="1200" dirty="0"/>
          </a:p>
        </p:txBody>
      </p:sp>
      <p:sp>
        <p:nvSpPr>
          <p:cNvPr id="59" name="Rectangle 58"/>
          <p:cNvSpPr/>
          <p:nvPr/>
        </p:nvSpPr>
        <p:spPr>
          <a:xfrm>
            <a:off x="1676400" y="4185330"/>
            <a:ext cx="1010645" cy="419352"/>
          </a:xfrm>
          <a:prstGeom prst="rect">
            <a:avLst/>
          </a:prstGeom>
          <a:solidFill>
            <a:srgbClr val="3D9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/>
              <a:t>Check personality</a:t>
            </a:r>
            <a:endParaRPr lang="en-US" sz="1200" dirty="0"/>
          </a:p>
        </p:txBody>
      </p:sp>
      <p:sp>
        <p:nvSpPr>
          <p:cNvPr id="60" name="Down Arrow 59"/>
          <p:cNvSpPr/>
          <p:nvPr/>
        </p:nvSpPr>
        <p:spPr>
          <a:xfrm>
            <a:off x="4090969" y="5151543"/>
            <a:ext cx="213283" cy="228600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Down Arrow 60"/>
          <p:cNvSpPr/>
          <p:nvPr/>
        </p:nvSpPr>
        <p:spPr>
          <a:xfrm>
            <a:off x="2069075" y="4635569"/>
            <a:ext cx="213283" cy="399936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Up-Down Arrow 69"/>
          <p:cNvSpPr/>
          <p:nvPr/>
        </p:nvSpPr>
        <p:spPr>
          <a:xfrm rot="16200000">
            <a:off x="5251747" y="5828597"/>
            <a:ext cx="228600" cy="978493"/>
          </a:xfrm>
          <a:prstGeom prst="up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Bent Arrow 70"/>
          <p:cNvSpPr/>
          <p:nvPr/>
        </p:nvSpPr>
        <p:spPr>
          <a:xfrm rot="10800000">
            <a:off x="3810000" y="6508342"/>
            <a:ext cx="385779" cy="349655"/>
          </a:xfrm>
          <a:prstGeom prst="bent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Down Arrow 71"/>
          <p:cNvSpPr/>
          <p:nvPr/>
        </p:nvSpPr>
        <p:spPr>
          <a:xfrm rot="5400000">
            <a:off x="2528312" y="5647188"/>
            <a:ext cx="213283" cy="2221908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Bent Arrow 72"/>
          <p:cNvSpPr/>
          <p:nvPr/>
        </p:nvSpPr>
        <p:spPr>
          <a:xfrm rot="16200000">
            <a:off x="1086840" y="6412105"/>
            <a:ext cx="385780" cy="425855"/>
          </a:xfrm>
          <a:prstGeom prst="bent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Down Arrow 73"/>
          <p:cNvSpPr/>
          <p:nvPr/>
        </p:nvSpPr>
        <p:spPr>
          <a:xfrm rot="10800000">
            <a:off x="1065125" y="2209800"/>
            <a:ext cx="213283" cy="4113008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Bent Arrow 74"/>
          <p:cNvSpPr/>
          <p:nvPr/>
        </p:nvSpPr>
        <p:spPr>
          <a:xfrm>
            <a:off x="1106878" y="1707745"/>
            <a:ext cx="385780" cy="425855"/>
          </a:xfrm>
          <a:prstGeom prst="bent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6" name="Down Arrow 75"/>
          <p:cNvSpPr/>
          <p:nvPr/>
        </p:nvSpPr>
        <p:spPr>
          <a:xfrm rot="16200000">
            <a:off x="2483101" y="796520"/>
            <a:ext cx="213283" cy="1979081"/>
          </a:xfrm>
          <a:prstGeom prst="down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Bent Arrow 76"/>
          <p:cNvSpPr/>
          <p:nvPr/>
        </p:nvSpPr>
        <p:spPr>
          <a:xfrm rot="5400000">
            <a:off x="3721570" y="1677594"/>
            <a:ext cx="332992" cy="425855"/>
          </a:xfrm>
          <a:prstGeom prst="bentArrow">
            <a:avLst/>
          </a:prstGeom>
          <a:solidFill>
            <a:srgbClr val="C26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1567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Business Model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With</a:t>
            </a:r>
          </a:p>
          <a:p>
            <a:r>
              <a:rPr lang="en-US" dirty="0" smtClean="0"/>
              <a:t>Rachel  Gardner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301752" y="1527048"/>
            <a:ext cx="8503920" cy="5026152"/>
          </a:xfrm>
        </p:spPr>
        <p:txBody>
          <a:bodyPr>
            <a:normAutofit/>
          </a:bodyPr>
          <a:lstStyle/>
          <a:p>
            <a:r>
              <a:rPr lang="en-US" dirty="0" smtClean="0"/>
              <a:t>Selling each for $100 with a production cost of $75</a:t>
            </a:r>
          </a:p>
          <a:p>
            <a:r>
              <a:rPr lang="en-US" dirty="0" smtClean="0"/>
              <a:t>Shipping out one charity ChapR for every 3 sold</a:t>
            </a:r>
          </a:p>
          <a:p>
            <a:r>
              <a:rPr lang="en-US" dirty="0" smtClean="0"/>
              <a:t>All production is done by Westlake high school students volunteering their time</a:t>
            </a:r>
          </a:p>
          <a:p>
            <a:r>
              <a:rPr lang="en-US" dirty="0" smtClean="0"/>
              <a:t>We’re building as fast as we can</a:t>
            </a:r>
          </a:p>
        </p:txBody>
      </p:sp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WESTA is our 501(c)3 non-profit organization</a:t>
            </a:r>
          </a:p>
          <a:p>
            <a:r>
              <a:rPr lang="en-US" dirty="0" smtClean="0"/>
              <a:t>Working on filing a patent</a:t>
            </a:r>
          </a:p>
          <a:p>
            <a:r>
              <a:rPr lang="en-US" dirty="0" smtClean="0"/>
              <a:t>Chap Robotics is trying to give back to the FIRST community</a:t>
            </a:r>
          </a:p>
          <a:p>
            <a:r>
              <a:rPr lang="en-US" dirty="0" smtClean="0"/>
              <a:t>Learned marketing, software, hardware, manufacturing and design.</a:t>
            </a:r>
          </a:p>
          <a:p>
            <a:r>
              <a:rPr lang="en-US" dirty="0" smtClean="0">
                <a:hlinkClick r:id="rId2"/>
              </a:rPr>
              <a:t>www.TheChapR.com</a:t>
            </a:r>
            <a:r>
              <a:rPr lang="en-US" dirty="0" smtClean="0"/>
              <a:t> has support systems for using the ChapR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Any ways to spread the word?</a:t>
            </a:r>
          </a:p>
          <a:p>
            <a:r>
              <a:rPr lang="en-US" smtClean="0"/>
              <a:t>Advice for manufacturing or production?</a:t>
            </a:r>
          </a:p>
          <a:p>
            <a:r>
              <a:rPr lang="en-US" smtClean="0"/>
              <a:t>General feedback?</a:t>
            </a:r>
          </a:p>
          <a:p>
            <a:r>
              <a:rPr lang="en-US" smtClean="0"/>
              <a:t>Uses we didn’t think of?</a:t>
            </a:r>
          </a:p>
        </p:txBody>
      </p:sp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Questions? Feedback?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14400" y="57150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See www.TheChapR.com to get more information, donate or order!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With</a:t>
            </a:r>
          </a:p>
          <a:p>
            <a:r>
              <a:rPr lang="en-US" dirty="0" smtClean="0"/>
              <a:t>Akshay </a:t>
            </a:r>
            <a:r>
              <a:rPr lang="en-US" dirty="0" err="1" smtClean="0"/>
              <a:t>Prakash</a:t>
            </a: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6" name="Content Placeholder 3" descr="v0.3 Case &amp; WF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17857" t="33333" r="21428" b="13964"/>
          <a:stretch>
            <a:fillRect/>
          </a:stretch>
        </p:blipFill>
        <p:spPr>
          <a:xfrm>
            <a:off x="6896100" y="5257800"/>
            <a:ext cx="1755648" cy="1143000"/>
          </a:xfrm>
        </p:spPr>
      </p:pic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Driving</a:t>
            </a:r>
          </a:p>
        </p:txBody>
      </p:sp>
      <p:pic>
        <p:nvPicPr>
          <p:cNvPr id="15362" name="Picture 4" descr="v0.3 USB (1).jpg"/>
          <p:cNvPicPr>
            <a:picLocks noChangeAspect="1"/>
          </p:cNvPicPr>
          <p:nvPr/>
        </p:nvPicPr>
        <p:blipFill>
          <a:blip r:embed="rId3" cstate="print"/>
          <a:srcRect l="17500" t="14322" b="13333"/>
          <a:stretch>
            <a:fillRect/>
          </a:stretch>
        </p:blipFill>
        <p:spPr bwMode="auto">
          <a:xfrm>
            <a:off x="6896100" y="685800"/>
            <a:ext cx="1755648" cy="115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3" name="TextBox 5"/>
          <p:cNvSpPr txBox="1">
            <a:spLocks noChangeArrowheads="1"/>
          </p:cNvSpPr>
          <p:nvPr/>
        </p:nvSpPr>
        <p:spPr bwMode="auto">
          <a:xfrm>
            <a:off x="838200" y="1362075"/>
            <a:ext cx="18288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latin typeface="Calibri" pitchFamily="34" charset="0"/>
              </a:rPr>
              <a:t>Plug in joysticks</a:t>
            </a:r>
          </a:p>
        </p:txBody>
      </p:sp>
      <p:sp>
        <p:nvSpPr>
          <p:cNvPr id="15364" name="TextBox 6"/>
          <p:cNvSpPr txBox="1">
            <a:spLocks noChangeArrowheads="1"/>
          </p:cNvSpPr>
          <p:nvPr/>
        </p:nvSpPr>
        <p:spPr bwMode="auto">
          <a:xfrm>
            <a:off x="838200" y="5382280"/>
            <a:ext cx="4038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alibri" pitchFamily="34" charset="0"/>
              </a:rPr>
              <a:t>Hit the </a:t>
            </a:r>
            <a:r>
              <a:rPr lang="en-US" dirty="0" smtClean="0">
                <a:latin typeface="Calibri" pitchFamily="34" charset="0"/>
              </a:rPr>
              <a:t>action </a:t>
            </a:r>
            <a:r>
              <a:rPr lang="en-US" dirty="0">
                <a:latin typeface="Calibri" pitchFamily="34" charset="0"/>
              </a:rPr>
              <a:t>button if needed</a:t>
            </a:r>
          </a:p>
        </p:txBody>
      </p:sp>
      <p:pic>
        <p:nvPicPr>
          <p:cNvPr id="15365" name="Picture 7" descr="v0.3 Case &amp; PWR.jpg"/>
          <p:cNvPicPr>
            <a:picLocks noChangeAspect="1"/>
          </p:cNvPicPr>
          <p:nvPr/>
        </p:nvPicPr>
        <p:blipFill>
          <a:blip r:embed="rId4" cstate="print"/>
          <a:srcRect l="8929" t="21428" r="29464" b="25000"/>
          <a:stretch>
            <a:fillRect/>
          </a:stretch>
        </p:blipFill>
        <p:spPr bwMode="auto">
          <a:xfrm>
            <a:off x="6897624" y="2217559"/>
            <a:ext cx="1752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7" name="TextBox 8"/>
          <p:cNvSpPr txBox="1">
            <a:spLocks noChangeArrowheads="1"/>
          </p:cNvSpPr>
          <p:nvPr/>
        </p:nvSpPr>
        <p:spPr bwMode="auto">
          <a:xfrm>
            <a:off x="838200" y="2654955"/>
            <a:ext cx="29718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latin typeface="Calibri" pitchFamily="34" charset="0"/>
              </a:rPr>
              <a:t>Hold power button to turn on</a:t>
            </a:r>
          </a:p>
        </p:txBody>
      </p:sp>
      <p:pic>
        <p:nvPicPr>
          <p:cNvPr id="9" name="Picture 8" descr="NXT_Program.jpg"/>
          <p:cNvPicPr>
            <a:picLocks noChangeAspect="1"/>
          </p:cNvPicPr>
          <p:nvPr/>
        </p:nvPicPr>
        <p:blipFill>
          <a:blip r:embed="rId5" cstate="print"/>
          <a:srcRect t="8000" r="3518" b="52000"/>
          <a:stretch>
            <a:fillRect/>
          </a:stretch>
        </p:blipFill>
        <p:spPr>
          <a:xfrm>
            <a:off x="6859524" y="3737680"/>
            <a:ext cx="1828800" cy="1143000"/>
          </a:xfrm>
          <a:prstGeom prst="rect">
            <a:avLst/>
          </a:prstGeom>
        </p:spPr>
      </p:pic>
      <p:sp>
        <p:nvSpPr>
          <p:cNvPr id="10" name="TextBox 8"/>
          <p:cNvSpPr txBox="1">
            <a:spLocks noChangeArrowheads="1"/>
          </p:cNvSpPr>
          <p:nvPr/>
        </p:nvSpPr>
        <p:spPr bwMode="auto">
          <a:xfrm>
            <a:off x="838200" y="4166255"/>
            <a:ext cx="16002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Select program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48129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b="0" i="0" u="none" strike="noStrike" cap="none" normalizeH="0" baseline="0" smtClean="0">
                <a:ln>
                  <a:noFill/>
                </a:ln>
                <a:solidFill>
                  <a:srgbClr val="666666"/>
                </a:solidFill>
                <a:effectLst/>
                <a:latin typeface="Lucida Sans"/>
                <a:cs typeface="Arial" pitchFamily="34" charset="0"/>
              </a:rPr>
              <a:t/>
            </a:r>
            <a:br>
              <a:rPr kumimoji="0" lang="en-US" sz="900" b="0" i="0" u="none" strike="noStrike" cap="none" normalizeH="0" baseline="0" smtClean="0">
                <a:ln>
                  <a:noFill/>
                </a:ln>
                <a:solidFill>
                  <a:srgbClr val="666666"/>
                </a:solidFill>
                <a:effectLst/>
                <a:latin typeface="Lucida Sans"/>
                <a:cs typeface="Arial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8132" name="Rectangle 4"/>
          <p:cNvSpPr>
            <a:spLocks noChangeArrowheads="1"/>
          </p:cNvSpPr>
          <p:nvPr/>
        </p:nvSpPr>
        <p:spPr bwMode="auto">
          <a:xfrm>
            <a:off x="0" y="15875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b="0" i="0" u="none" strike="noStrike" cap="none" normalizeH="0" baseline="0" smtClean="0">
                <a:ln>
                  <a:noFill/>
                </a:ln>
                <a:solidFill>
                  <a:srgbClr val="666666"/>
                </a:solidFill>
                <a:effectLst/>
                <a:latin typeface="Lucida Sans"/>
                <a:cs typeface="Arial" pitchFamily="34" charset="0"/>
              </a:rPr>
              <a:t/>
            </a:r>
            <a:br>
              <a:rPr kumimoji="0" lang="en-US" sz="900" b="0" i="0" u="none" strike="noStrike" cap="none" normalizeH="0" baseline="0" smtClean="0">
                <a:ln>
                  <a:noFill/>
                </a:ln>
                <a:solidFill>
                  <a:srgbClr val="666666"/>
                </a:solidFill>
                <a:effectLst/>
                <a:latin typeface="Lucida Sans"/>
                <a:cs typeface="Arial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0" y="1323975"/>
            <a:ext cx="4844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1.</a:t>
            </a:r>
            <a:endParaRPr lang="en-US" sz="2800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04800" y="2057400"/>
            <a:ext cx="85344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04800" y="3667780"/>
            <a:ext cx="85344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81000" y="2591455"/>
            <a:ext cx="4844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2.</a:t>
            </a:r>
            <a:endParaRPr lang="en-US" sz="2800" dirty="0"/>
          </a:p>
        </p:txBody>
      </p:sp>
      <p:sp>
        <p:nvSpPr>
          <p:cNvPr id="25" name="Rectangle 24"/>
          <p:cNvSpPr/>
          <p:nvPr/>
        </p:nvSpPr>
        <p:spPr>
          <a:xfrm>
            <a:off x="381000" y="4077355"/>
            <a:ext cx="4844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3.</a:t>
            </a:r>
            <a:endParaRPr lang="en-US" sz="28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304800" y="5039380"/>
            <a:ext cx="85344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381000" y="5267980"/>
            <a:ext cx="4844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4.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Kill Switch</a:t>
            </a:r>
          </a:p>
        </p:txBody>
      </p:sp>
      <p:sp>
        <p:nvSpPr>
          <p:cNvPr id="16386" name="TextBox 5"/>
          <p:cNvSpPr txBox="1">
            <a:spLocks noChangeArrowheads="1"/>
          </p:cNvSpPr>
          <p:nvPr/>
        </p:nvSpPr>
        <p:spPr bwMode="auto">
          <a:xfrm>
            <a:off x="304800" y="1371600"/>
            <a:ext cx="35814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Calibri" pitchFamily="34" charset="0"/>
              </a:rPr>
              <a:t>Tap power button to abort program</a:t>
            </a:r>
          </a:p>
        </p:txBody>
      </p:sp>
      <p:pic>
        <p:nvPicPr>
          <p:cNvPr id="16387" name="Picture 7" descr="v0.3 Case &amp; PWR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752600"/>
            <a:ext cx="3657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8" name="Picture 6" descr="v0.3 Case &amp; PWR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00600" y="3581400"/>
            <a:ext cx="3657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Explosion 1 8"/>
          <p:cNvSpPr/>
          <p:nvPr/>
        </p:nvSpPr>
        <p:spPr>
          <a:xfrm>
            <a:off x="762000" y="2438400"/>
            <a:ext cx="990600" cy="5334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/>
              <a:t>TAP</a:t>
            </a:r>
          </a:p>
        </p:txBody>
      </p:sp>
      <p:sp>
        <p:nvSpPr>
          <p:cNvPr id="10" name="Wave 9"/>
          <p:cNvSpPr/>
          <p:nvPr/>
        </p:nvSpPr>
        <p:spPr>
          <a:xfrm>
            <a:off x="5334000" y="4191000"/>
            <a:ext cx="838200" cy="533400"/>
          </a:xfrm>
          <a:prstGeom prst="wave">
            <a:avLst>
              <a:gd name="adj1" fmla="val 12500"/>
              <a:gd name="adj2" fmla="val 12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/>
              <a:t>HOLD</a:t>
            </a:r>
          </a:p>
        </p:txBody>
      </p:sp>
      <p:sp>
        <p:nvSpPr>
          <p:cNvPr id="16391" name="TextBox 11"/>
          <p:cNvSpPr txBox="1">
            <a:spLocks noChangeArrowheads="1"/>
          </p:cNvSpPr>
          <p:nvPr/>
        </p:nvSpPr>
        <p:spPr bwMode="auto">
          <a:xfrm>
            <a:off x="4724400" y="3200400"/>
            <a:ext cx="38100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Calibri" pitchFamily="34" charset="0"/>
              </a:rPr>
              <a:t>Hold power button to turn off ChapR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/>
              <a:t>Via Bluetooth</a:t>
            </a:r>
          </a:p>
          <a:p>
            <a:r>
              <a:rPr lang="en-US" smtClean="0"/>
              <a:t>Hold down both buttons on the ChapR</a:t>
            </a:r>
          </a:p>
          <a:p>
            <a:r>
              <a:rPr lang="en-US" smtClean="0"/>
              <a:t>Use NXT menus to find the ChapR and connect with it</a:t>
            </a: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Pairing</a:t>
            </a:r>
          </a:p>
        </p:txBody>
      </p:sp>
      <p:pic>
        <p:nvPicPr>
          <p:cNvPr id="17411" name="Picture 14" descr="NXT Select GIF.gif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38800" y="4267200"/>
            <a:ext cx="2654300" cy="181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12" name="Picture 16" descr="Pairing Via BT.gif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7800" y="4191000"/>
            <a:ext cx="28575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/>
              <a:t>Via USB</a:t>
            </a:r>
          </a:p>
          <a:p>
            <a:r>
              <a:rPr lang="en-US" smtClean="0"/>
              <a:t>Make sure Bluetooth is on</a:t>
            </a:r>
          </a:p>
          <a:p>
            <a:r>
              <a:rPr lang="en-US" smtClean="0"/>
              <a:t>Plug in the cable</a:t>
            </a:r>
          </a:p>
        </p:txBody>
      </p:sp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Pairing Continued</a:t>
            </a:r>
          </a:p>
        </p:txBody>
      </p:sp>
      <p:pic>
        <p:nvPicPr>
          <p:cNvPr id="18435" name="Picture 3" descr="Powering Up the ChapR.gif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4038600"/>
            <a:ext cx="28575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6" name="Picture 2" descr="C:\Users\Rachel\Downloads\photo (7).JPG"/>
          <p:cNvPicPr>
            <a:picLocks noChangeAspect="1" noChangeArrowheads="1"/>
          </p:cNvPicPr>
          <p:nvPr/>
        </p:nvPicPr>
        <p:blipFill>
          <a:blip r:embed="rId3" cstate="print">
            <a:lum bright="10000" contrast="10000"/>
          </a:blip>
          <a:srcRect l="7626"/>
          <a:stretch>
            <a:fillRect/>
          </a:stretch>
        </p:blipFill>
        <p:spPr bwMode="auto">
          <a:xfrm>
            <a:off x="4800600" y="3276600"/>
            <a:ext cx="3860800" cy="3135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b="1" dirty="0" smtClean="0"/>
              <a:t>name </a:t>
            </a:r>
            <a:r>
              <a:rPr lang="en-US" dirty="0" smtClean="0"/>
              <a:t>- the name of the ChapR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b="1" dirty="0" smtClean="0"/>
              <a:t>timeout </a:t>
            </a:r>
            <a:r>
              <a:rPr lang="en-US" dirty="0" smtClean="0"/>
              <a:t>- the time before the ChapR turns itself off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b="1" dirty="0" smtClean="0"/>
              <a:t>lag </a:t>
            </a:r>
            <a:r>
              <a:rPr lang="en-US" dirty="0" smtClean="0"/>
              <a:t>- the time between sending messages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b="1" dirty="0" smtClean="0"/>
              <a:t>mode </a:t>
            </a:r>
            <a:r>
              <a:rPr lang="en-US" dirty="0" smtClean="0"/>
              <a:t>- </a:t>
            </a:r>
            <a:r>
              <a:rPr lang="en-US" dirty="0" err="1" smtClean="0"/>
              <a:t>tele</a:t>
            </a:r>
            <a:r>
              <a:rPr lang="en-US" dirty="0" smtClean="0"/>
              <a:t>-op or autonomous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b="1" dirty="0" smtClean="0"/>
              <a:t>personality </a:t>
            </a:r>
            <a:r>
              <a:rPr lang="en-US" dirty="0" smtClean="0"/>
              <a:t>- the compatibility of the ChapR with various “flavors” of programs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 smtClean="0"/>
              <a:t>NXT-RobotC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 smtClean="0"/>
              <a:t>NXT-G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 smtClean="0"/>
              <a:t>NXT-</a:t>
            </a:r>
            <a:r>
              <a:rPr lang="en-US" dirty="0" err="1" smtClean="0"/>
              <a:t>LabView</a:t>
            </a:r>
            <a:endParaRPr lang="en-US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Configurable</a:t>
            </a:r>
          </a:p>
        </p:txBody>
      </p:sp>
      <p:sp>
        <p:nvSpPr>
          <p:cNvPr id="5" name="Rectangular Callout 4"/>
          <p:cNvSpPr/>
          <p:nvPr/>
        </p:nvSpPr>
        <p:spPr>
          <a:xfrm>
            <a:off x="7239000" y="152400"/>
            <a:ext cx="1752600" cy="1143000"/>
          </a:xfrm>
          <a:prstGeom prst="wedgeRectCallout">
            <a:avLst>
              <a:gd name="adj1" fmla="val -98205"/>
              <a:gd name="adj2" fmla="val -14858"/>
            </a:avLst>
          </a:prstGeom>
          <a:solidFill>
            <a:srgbClr val="C2666D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Configurable via flash drive or serial port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progress!</a:t>
            </a:r>
          </a:p>
          <a:p>
            <a:r>
              <a:rPr lang="en-US" dirty="0" smtClean="0"/>
              <a:t>Implementing the ability to start the program from afar using the action button</a:t>
            </a:r>
          </a:p>
          <a:p>
            <a:r>
              <a:rPr lang="en-US" dirty="0" smtClean="0"/>
              <a:t>Uses the program that has been loaded into Program Chooser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Tele-Op Remote Start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760</TotalTime>
  <Words>509</Words>
  <Application>Microsoft Office PowerPoint</Application>
  <PresentationFormat>On-screen Show (4:3)</PresentationFormat>
  <Paragraphs>130</Paragraphs>
  <Slides>25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Concourse</vt:lpstr>
      <vt:lpstr>1_Concourse</vt:lpstr>
      <vt:lpstr>Slide 1</vt:lpstr>
      <vt:lpstr>Slide 2</vt:lpstr>
      <vt:lpstr>Features</vt:lpstr>
      <vt:lpstr>Driving</vt:lpstr>
      <vt:lpstr>The Kill Switch</vt:lpstr>
      <vt:lpstr>Pairing</vt:lpstr>
      <vt:lpstr>Pairing Continued</vt:lpstr>
      <vt:lpstr>Configurable</vt:lpstr>
      <vt:lpstr>Tele-Op Remote Start</vt:lpstr>
      <vt:lpstr>Programmable</vt:lpstr>
      <vt:lpstr>Hardware</vt:lpstr>
      <vt:lpstr>History of Hardware – starting with the NXT Remote!</vt:lpstr>
      <vt:lpstr> first ChapR made of shield</vt:lpstr>
      <vt:lpstr>v0.2 – condensed design!</vt:lpstr>
      <vt:lpstr>v0.3 – Updated case and Board! </vt:lpstr>
      <vt:lpstr>v1.0 – Release version!</vt:lpstr>
      <vt:lpstr>Slide 17</vt:lpstr>
      <vt:lpstr>Manufacturing Process</vt:lpstr>
      <vt:lpstr>Software</vt:lpstr>
      <vt:lpstr>The Software</vt:lpstr>
      <vt:lpstr>Slide 21</vt:lpstr>
      <vt:lpstr>Business Model</vt:lpstr>
      <vt:lpstr>Moving Forward</vt:lpstr>
      <vt:lpstr>Moving Forward</vt:lpstr>
      <vt:lpstr>Questions? Feedback?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ChapR</dc:title>
  <dc:creator>Rachel</dc:creator>
  <cp:lastModifiedBy>Rachel</cp:lastModifiedBy>
  <cp:revision>64</cp:revision>
  <dcterms:created xsi:type="dcterms:W3CDTF">2013-10-17T22:58:33Z</dcterms:created>
  <dcterms:modified xsi:type="dcterms:W3CDTF">2013-11-09T02:16:02Z</dcterms:modified>
</cp:coreProperties>
</file>

<file path=docProps/thumbnail.jpeg>
</file>